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312" r:id="rId2"/>
    <p:sldId id="317" r:id="rId3"/>
    <p:sldId id="316" r:id="rId4"/>
    <p:sldId id="318" r:id="rId5"/>
    <p:sldId id="319" r:id="rId6"/>
    <p:sldId id="320" r:id="rId7"/>
    <p:sldId id="310" r:id="rId8"/>
    <p:sldId id="296" r:id="rId9"/>
    <p:sldId id="286" r:id="rId10"/>
    <p:sldId id="294" r:id="rId11"/>
    <p:sldId id="285" r:id="rId12"/>
    <p:sldId id="295" r:id="rId13"/>
    <p:sldId id="283" r:id="rId14"/>
    <p:sldId id="259" r:id="rId15"/>
    <p:sldId id="305" r:id="rId16"/>
    <p:sldId id="306" r:id="rId17"/>
    <p:sldId id="307" r:id="rId18"/>
    <p:sldId id="311" r:id="rId19"/>
    <p:sldId id="299" r:id="rId20"/>
    <p:sldId id="315" r:id="rId21"/>
    <p:sldId id="300" r:id="rId22"/>
    <p:sldId id="301" r:id="rId23"/>
    <p:sldId id="30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596"/>
    <p:restoredTop sz="94694"/>
  </p:normalViewPr>
  <p:slideViewPr>
    <p:cSldViewPr snapToGrid="0" snapToObjects="1">
      <p:cViewPr varScale="1">
        <p:scale>
          <a:sx n="111" d="100"/>
          <a:sy n="111" d="100"/>
        </p:scale>
        <p:origin x="216" y="4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svg>
</file>

<file path=ppt/media/image12.png>
</file>

<file path=ppt/media/image13.jpeg>
</file>

<file path=ppt/media/image14.png>
</file>

<file path=ppt/media/image15.tiff>
</file>

<file path=ppt/media/image16.tiff>
</file>

<file path=ppt/media/image17.tiff>
</file>

<file path=ppt/media/image18.tiff>
</file>

<file path=ppt/media/image19.tiff>
</file>

<file path=ppt/media/image2.png>
</file>

<file path=ppt/media/image20.tiff>
</file>

<file path=ppt/media/image21.png>
</file>

<file path=ppt/media/image22.png>
</file>

<file path=ppt/media/image23.png>
</file>

<file path=ppt/media/image24.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44D97-8296-B348-96D6-C6C06314C0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875B5E-BB17-9B41-B179-5F506415A7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45670F-617B-4640-B311-CEF4635AFE2B}"/>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5" name="Footer Placeholder 4">
            <a:extLst>
              <a:ext uri="{FF2B5EF4-FFF2-40B4-BE49-F238E27FC236}">
                <a16:creationId xmlns:a16="http://schemas.microsoft.com/office/drawing/2014/main" id="{72597C28-6093-034F-8CA0-924A07FCD3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B0C3D1-8A1B-1C4F-9F59-E1CA931551A9}"/>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1037207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5BD8A-FC72-D24D-89FB-1BC126006C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5BFC67-4F70-CD4B-B4B6-7403E7F8A9E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69E652-3170-A445-A1EB-D0663E9D4CB5}"/>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5" name="Footer Placeholder 4">
            <a:extLst>
              <a:ext uri="{FF2B5EF4-FFF2-40B4-BE49-F238E27FC236}">
                <a16:creationId xmlns:a16="http://schemas.microsoft.com/office/drawing/2014/main" id="{D8163241-723D-D948-A3EB-3FB4EE6ECE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937650-2024-B74F-9818-30D73FC5A115}"/>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443771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5EA3CC-87FE-FE4E-ADE9-997C6CFA38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C3EF2F-CC62-284B-AC2A-259E32A30B0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DE9DE7-DBD0-824B-B242-DA5FFDFD1D1D}"/>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5" name="Footer Placeholder 4">
            <a:extLst>
              <a:ext uri="{FF2B5EF4-FFF2-40B4-BE49-F238E27FC236}">
                <a16:creationId xmlns:a16="http://schemas.microsoft.com/office/drawing/2014/main" id="{C38EDD6B-09AA-654E-9CFE-4D5F31CA74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3BFA78-CA56-E44D-9743-D0BF9DED5584}"/>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2406438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241-7D16-FA48-89CA-930B4FCA5B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15BFF6-FF69-8044-8354-933A8145861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31E26B-E1FD-3040-BFB8-255F542AC13C}"/>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5" name="Footer Placeholder 4">
            <a:extLst>
              <a:ext uri="{FF2B5EF4-FFF2-40B4-BE49-F238E27FC236}">
                <a16:creationId xmlns:a16="http://schemas.microsoft.com/office/drawing/2014/main" id="{0010081A-99AB-F940-9D71-B783A76B75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2FA4A2-7AC5-DC40-B762-7A105239A363}"/>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2028749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969D1-B588-1747-8001-61B79D01A4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A8693DD-8E68-CD45-978E-50152CF458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A83AF1A-809F-0445-8C69-5B793BB3AE4B}"/>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5" name="Footer Placeholder 4">
            <a:extLst>
              <a:ext uri="{FF2B5EF4-FFF2-40B4-BE49-F238E27FC236}">
                <a16:creationId xmlns:a16="http://schemas.microsoft.com/office/drawing/2014/main" id="{76271F2B-C6F2-F446-98B2-AA0C7326D7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1543B0-64A1-4545-A61F-D0BF3B4ED547}"/>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3105087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AA2D8-61DB-E546-9BE3-AB6D078C38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C3B84E-BCA9-3547-B4CF-20F845A035E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5C2B41-73F9-6E4E-9B71-4234C847B3E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E7D48C-61B0-B240-A92E-C15C7A085D84}"/>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6" name="Footer Placeholder 5">
            <a:extLst>
              <a:ext uri="{FF2B5EF4-FFF2-40B4-BE49-F238E27FC236}">
                <a16:creationId xmlns:a16="http://schemas.microsoft.com/office/drawing/2014/main" id="{E9292D2F-832E-F549-9462-DCAC531EF8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87B7A4-5CBA-CA41-A832-680DFCA6C3C2}"/>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853885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D0976-29FC-2A44-A6CB-A60D04426A4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3232E47-D869-DF4E-959E-7877143DBB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5B3A6C3-59BD-774B-930B-E829068F812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0B007A8-988B-C146-96F7-125786E9A1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DFFCC22-34A6-8243-BC7A-2C9CB3AD87E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3D6D26A-7366-E04A-9CFD-FA396982AF82}"/>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8" name="Footer Placeholder 7">
            <a:extLst>
              <a:ext uri="{FF2B5EF4-FFF2-40B4-BE49-F238E27FC236}">
                <a16:creationId xmlns:a16="http://schemas.microsoft.com/office/drawing/2014/main" id="{57E328D1-1A9E-B147-A698-21E10B657C8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9BF158-AFB2-2946-B135-24581A2EDC02}"/>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4082033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D942E-E2DE-C649-B248-09651620D4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58876A7-DC56-0A4F-A05C-D4C44DFD4A16}"/>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4" name="Footer Placeholder 3">
            <a:extLst>
              <a:ext uri="{FF2B5EF4-FFF2-40B4-BE49-F238E27FC236}">
                <a16:creationId xmlns:a16="http://schemas.microsoft.com/office/drawing/2014/main" id="{EC182DB1-05F2-FA4F-BFED-B1470D4578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1C4F9B3-57CD-C24A-B7A9-182EAF2B4D33}"/>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2637597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8A5711-C39A-B443-939C-2BDC45E64B41}"/>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3" name="Footer Placeholder 2">
            <a:extLst>
              <a:ext uri="{FF2B5EF4-FFF2-40B4-BE49-F238E27FC236}">
                <a16:creationId xmlns:a16="http://schemas.microsoft.com/office/drawing/2014/main" id="{7FC18340-23AB-4441-A291-28005CEAD8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C65EE3-4ED9-2343-AC82-F171C6FCF7C3}"/>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2369140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1B1FE-A6F6-6544-8CC4-10BB290918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830DB3-4C8C-8446-BEC9-E3BDE5266D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597A4B8-64CA-B043-8414-F703FADE55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AB08376-D8CC-1D46-93A3-1BB21A300A92}"/>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6" name="Footer Placeholder 5">
            <a:extLst>
              <a:ext uri="{FF2B5EF4-FFF2-40B4-BE49-F238E27FC236}">
                <a16:creationId xmlns:a16="http://schemas.microsoft.com/office/drawing/2014/main" id="{55630F9B-1508-EF46-9A49-04D61FC98E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8B0ABC-D7BB-7D4C-AC2A-E69587B5BEF7}"/>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1362888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C350D-D89B-AF4B-B0E6-ED0E22C189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AC4894-4C54-A745-AF77-8832BD907A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1C891C-60DB-DB4F-9D7E-FC4C24D410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68470AA-D8E0-684B-8BC0-889F03783689}"/>
              </a:ext>
            </a:extLst>
          </p:cNvPr>
          <p:cNvSpPr>
            <a:spLocks noGrp="1"/>
          </p:cNvSpPr>
          <p:nvPr>
            <p:ph type="dt" sz="half" idx="10"/>
          </p:nvPr>
        </p:nvSpPr>
        <p:spPr/>
        <p:txBody>
          <a:bodyPr/>
          <a:lstStyle/>
          <a:p>
            <a:fld id="{47E891D4-4D0D-154A-9733-19692ABFD24A}" type="datetimeFigureOut">
              <a:rPr lang="en-US" smtClean="0"/>
              <a:t>2/6/21</a:t>
            </a:fld>
            <a:endParaRPr lang="en-US"/>
          </a:p>
        </p:txBody>
      </p:sp>
      <p:sp>
        <p:nvSpPr>
          <p:cNvPr id="6" name="Footer Placeholder 5">
            <a:extLst>
              <a:ext uri="{FF2B5EF4-FFF2-40B4-BE49-F238E27FC236}">
                <a16:creationId xmlns:a16="http://schemas.microsoft.com/office/drawing/2014/main" id="{09F14A31-041B-064D-987F-EE1C100100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8C3A1D-D007-864D-956A-C14772442741}"/>
              </a:ext>
            </a:extLst>
          </p:cNvPr>
          <p:cNvSpPr>
            <a:spLocks noGrp="1"/>
          </p:cNvSpPr>
          <p:nvPr>
            <p:ph type="sldNum" sz="quarter" idx="12"/>
          </p:nvPr>
        </p:nvSpPr>
        <p:spPr/>
        <p:txBody>
          <a:bodyPr/>
          <a:lstStyle/>
          <a:p>
            <a:fld id="{1D3A965C-2AAF-6149-8397-B1264EB3CC98}" type="slidenum">
              <a:rPr lang="en-US" smtClean="0"/>
              <a:t>‹#›</a:t>
            </a:fld>
            <a:endParaRPr lang="en-US"/>
          </a:p>
        </p:txBody>
      </p:sp>
    </p:spTree>
    <p:extLst>
      <p:ext uri="{BB962C8B-B14F-4D97-AF65-F5344CB8AC3E}">
        <p14:creationId xmlns:p14="http://schemas.microsoft.com/office/powerpoint/2010/main" val="1879066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E786BC-FBEB-EF4E-A73C-E9D4AA9F1C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7EE020-7398-1042-9A9C-BE250178F6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19CBD1-8B5E-4949-871E-404AEEAA2A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E891D4-4D0D-154A-9733-19692ABFD24A}" type="datetimeFigureOut">
              <a:rPr lang="en-US" smtClean="0"/>
              <a:t>2/6/21</a:t>
            </a:fld>
            <a:endParaRPr lang="en-US"/>
          </a:p>
        </p:txBody>
      </p:sp>
      <p:sp>
        <p:nvSpPr>
          <p:cNvPr id="5" name="Footer Placeholder 4">
            <a:extLst>
              <a:ext uri="{FF2B5EF4-FFF2-40B4-BE49-F238E27FC236}">
                <a16:creationId xmlns:a16="http://schemas.microsoft.com/office/drawing/2014/main" id="{7D5667FD-DE4A-D14C-A444-5E0BCB1B32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7350A7-BA8D-494B-8596-454BC934B9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3A965C-2AAF-6149-8397-B1264EB3CC98}" type="slidenum">
              <a:rPr lang="en-US" smtClean="0"/>
              <a:t>‹#›</a:t>
            </a:fld>
            <a:endParaRPr lang="en-US"/>
          </a:p>
        </p:txBody>
      </p:sp>
    </p:spTree>
    <p:extLst>
      <p:ext uri="{BB962C8B-B14F-4D97-AF65-F5344CB8AC3E}">
        <p14:creationId xmlns:p14="http://schemas.microsoft.com/office/powerpoint/2010/main" val="784899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2.xml"/><Relationship Id="rId4" Type="http://schemas.openxmlformats.org/officeDocument/2006/relationships/image" Target="../media/image19.tiff"/></Relationships>
</file>

<file path=ppt/slides/_rels/slide13.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git-scm.com/downloads" TargetMode="External"/><Relationship Id="rId1" Type="http://schemas.openxmlformats.org/officeDocument/2006/relationships/slideLayout" Target="../slideLayouts/slideLayout2.xml"/><Relationship Id="rId4" Type="http://schemas.openxmlformats.org/officeDocument/2006/relationships/hyperlink" Target="https://datacarpentry.org/semester-biology/computer-setu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youtube.com/watch?v=66oNv_DJuPc" TargetMode="Externa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svg"/><Relationship Id="rId5" Type="http://schemas.openxmlformats.org/officeDocument/2006/relationships/image" Target="../media/image5.sv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svg"/></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67CA632-ADF6-0A4D-B00F-913BD3CEEF88}"/>
              </a:ext>
            </a:extLst>
          </p:cNvPr>
          <p:cNvSpPr/>
          <p:nvPr/>
        </p:nvSpPr>
        <p:spPr>
          <a:xfrm>
            <a:off x="305246" y="1125273"/>
            <a:ext cx="11581508" cy="3554819"/>
          </a:xfrm>
          <a:prstGeom prst="rect">
            <a:avLst/>
          </a:prstGeom>
        </p:spPr>
        <p:txBody>
          <a:bodyPr wrap="square">
            <a:spAutoFit/>
          </a:bodyPr>
          <a:lstStyle/>
          <a:p>
            <a:pPr algn="ctr"/>
            <a:r>
              <a:rPr lang="en-US" sz="7500" dirty="0">
                <a:solidFill>
                  <a:srgbClr val="002060"/>
                </a:solidFill>
                <a:latin typeface="American Typewriter" panose="02090604020004020304" pitchFamily="18" charset="77"/>
              </a:rPr>
              <a:t>Why </a:t>
            </a:r>
          </a:p>
          <a:p>
            <a:pPr algn="ctr"/>
            <a:r>
              <a:rPr lang="en-US" sz="7500" dirty="0">
                <a:solidFill>
                  <a:srgbClr val="002060"/>
                </a:solidFill>
                <a:latin typeface="American Typewriter" panose="02090604020004020304" pitchFamily="18" charset="77"/>
              </a:rPr>
              <a:t>should we practice</a:t>
            </a:r>
          </a:p>
          <a:p>
            <a:pPr algn="ctr"/>
            <a:r>
              <a:rPr lang="en-US" sz="7500" dirty="0">
                <a:solidFill>
                  <a:srgbClr val="002060"/>
                </a:solidFill>
                <a:latin typeface="American Typewriter" panose="02090604020004020304" pitchFamily="18" charset="77"/>
              </a:rPr>
              <a:t>‘Reproducible research’?</a:t>
            </a:r>
          </a:p>
        </p:txBody>
      </p:sp>
    </p:spTree>
    <p:extLst>
      <p:ext uri="{BB962C8B-B14F-4D97-AF65-F5344CB8AC3E}">
        <p14:creationId xmlns:p14="http://schemas.microsoft.com/office/powerpoint/2010/main" val="2659219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4B539C0-A033-7C47-B349-AE382C689799}"/>
              </a:ext>
            </a:extLst>
          </p:cNvPr>
          <p:cNvPicPr>
            <a:picLocks noChangeAspect="1"/>
          </p:cNvPicPr>
          <p:nvPr/>
        </p:nvPicPr>
        <p:blipFill>
          <a:blip r:embed="rId2"/>
          <a:stretch>
            <a:fillRect/>
          </a:stretch>
        </p:blipFill>
        <p:spPr>
          <a:xfrm>
            <a:off x="-108488" y="873342"/>
            <a:ext cx="5966209" cy="4812742"/>
          </a:xfrm>
          <a:prstGeom prst="rect">
            <a:avLst/>
          </a:prstGeom>
        </p:spPr>
      </p:pic>
      <p:sp>
        <p:nvSpPr>
          <p:cNvPr id="3" name="Rectangle 2">
            <a:extLst>
              <a:ext uri="{FF2B5EF4-FFF2-40B4-BE49-F238E27FC236}">
                <a16:creationId xmlns:a16="http://schemas.microsoft.com/office/drawing/2014/main" id="{87DCEC8A-6C52-F14D-84BC-B4CE0A692DE2}"/>
              </a:ext>
            </a:extLst>
          </p:cNvPr>
          <p:cNvSpPr/>
          <p:nvPr/>
        </p:nvSpPr>
        <p:spPr>
          <a:xfrm>
            <a:off x="5888719" y="1756219"/>
            <a:ext cx="6225791" cy="3046988"/>
          </a:xfrm>
          <a:prstGeom prst="rect">
            <a:avLst/>
          </a:prstGeom>
          <a:ln>
            <a:solidFill>
              <a:schemeClr val="accent1"/>
            </a:solidFill>
          </a:ln>
        </p:spPr>
        <p:txBody>
          <a:bodyPr wrap="square">
            <a:spAutoFit/>
          </a:bodyPr>
          <a:lstStyle/>
          <a:p>
            <a:r>
              <a:rPr lang="en-US" sz="1600" dirty="0">
                <a:solidFill>
                  <a:srgbClr val="000000"/>
                </a:solidFill>
                <a:latin typeface="Courier New" panose="02070309020205020404" pitchFamily="49" charset="0"/>
              </a:rPr>
              <a:t>2013-10-14_manuscriptFish.doc </a:t>
            </a:r>
          </a:p>
          <a:p>
            <a:r>
              <a:rPr lang="en-US" sz="1600" dirty="0">
                <a:solidFill>
                  <a:srgbClr val="000000"/>
                </a:solidFill>
                <a:latin typeface="Courier New" panose="02070309020205020404" pitchFamily="49" charset="0"/>
              </a:rPr>
              <a:t>2013-10-30_manuscriptFish.doc </a:t>
            </a:r>
          </a:p>
          <a:p>
            <a:r>
              <a:rPr lang="en-US" sz="1600" dirty="0">
                <a:solidFill>
                  <a:srgbClr val="000000"/>
                </a:solidFill>
                <a:latin typeface="Courier New" panose="02070309020205020404" pitchFamily="49" charset="0"/>
              </a:rPr>
              <a:t>2013-11-05_manusctiptFish_intitialRyanEdits.doc</a:t>
            </a:r>
          </a:p>
          <a:p>
            <a:r>
              <a:rPr lang="en-US" sz="1600" dirty="0">
                <a:solidFill>
                  <a:srgbClr val="000000"/>
                </a:solidFill>
                <a:latin typeface="Courier New" panose="02070309020205020404" pitchFamily="49" charset="0"/>
              </a:rPr>
              <a:t>2013-11-10_manuscriptFish.doc </a:t>
            </a:r>
          </a:p>
          <a:p>
            <a:r>
              <a:rPr lang="en-US" sz="1600" dirty="0">
                <a:solidFill>
                  <a:srgbClr val="000000"/>
                </a:solidFill>
                <a:latin typeface="Courier New" panose="02070309020205020404" pitchFamily="49" charset="0"/>
              </a:rPr>
              <a:t>2013-11-11_manuscriptFish.doc </a:t>
            </a:r>
          </a:p>
          <a:p>
            <a:r>
              <a:rPr lang="en-US" sz="1600" dirty="0">
                <a:solidFill>
                  <a:srgbClr val="000000"/>
                </a:solidFill>
                <a:latin typeface="Courier New" panose="02070309020205020404" pitchFamily="49" charset="0"/>
              </a:rPr>
              <a:t>2013-11-15_manuscriptFish.doc </a:t>
            </a:r>
          </a:p>
          <a:p>
            <a:r>
              <a:rPr lang="en-US" sz="1600" dirty="0">
                <a:solidFill>
                  <a:srgbClr val="000000"/>
                </a:solidFill>
                <a:latin typeface="Courier New" panose="02070309020205020404" pitchFamily="49" charset="0"/>
              </a:rPr>
              <a:t>2013-11-30_manuscriptFish.doc </a:t>
            </a:r>
          </a:p>
          <a:p>
            <a:r>
              <a:rPr lang="en-US" sz="1600" dirty="0">
                <a:solidFill>
                  <a:srgbClr val="000000"/>
                </a:solidFill>
                <a:latin typeface="Courier New" panose="02070309020205020404" pitchFamily="49" charset="0"/>
              </a:rPr>
              <a:t>2013-12-01_manuscriptFish.doc </a:t>
            </a:r>
          </a:p>
          <a:p>
            <a:r>
              <a:rPr lang="en-US" sz="1600" dirty="0">
                <a:solidFill>
                  <a:srgbClr val="000000"/>
                </a:solidFill>
                <a:latin typeface="Courier New" panose="02070309020205020404" pitchFamily="49" charset="0"/>
              </a:rPr>
              <a:t>2013-12-02_manuscriptFish_PNASsubmitted.doc </a:t>
            </a:r>
          </a:p>
          <a:p>
            <a:r>
              <a:rPr lang="en-US" sz="1600" dirty="0">
                <a:solidFill>
                  <a:srgbClr val="000000"/>
                </a:solidFill>
                <a:latin typeface="Courier New" panose="02070309020205020404" pitchFamily="49" charset="0"/>
              </a:rPr>
              <a:t>2014-01-03_manuscriptFish_PLOSsubmitted.doc </a:t>
            </a:r>
          </a:p>
          <a:p>
            <a:r>
              <a:rPr lang="en-US" sz="1600" dirty="0">
                <a:solidFill>
                  <a:srgbClr val="000000"/>
                </a:solidFill>
                <a:latin typeface="Courier New" panose="02070309020205020404" pitchFamily="49" charset="0"/>
              </a:rPr>
              <a:t>2014-02-15_manuscriptFish_PLOSrevision.doc </a:t>
            </a:r>
          </a:p>
          <a:p>
            <a:r>
              <a:rPr lang="en-US" sz="1600" dirty="0">
                <a:solidFill>
                  <a:srgbClr val="000000"/>
                </a:solidFill>
                <a:latin typeface="Courier New" panose="02070309020205020404" pitchFamily="49" charset="0"/>
              </a:rPr>
              <a:t>2014-03-14_manuscriptFish_PLOSpublished.doc</a:t>
            </a:r>
            <a:endParaRPr lang="en-US" sz="1600" dirty="0"/>
          </a:p>
        </p:txBody>
      </p:sp>
    </p:spTree>
    <p:extLst>
      <p:ext uri="{BB962C8B-B14F-4D97-AF65-F5344CB8AC3E}">
        <p14:creationId xmlns:p14="http://schemas.microsoft.com/office/powerpoint/2010/main" val="621937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1FB7F22-CDBC-574F-8C41-EBE844AEC4F1}"/>
              </a:ext>
            </a:extLst>
          </p:cNvPr>
          <p:cNvSpPr txBox="1"/>
          <p:nvPr/>
        </p:nvSpPr>
        <p:spPr>
          <a:xfrm>
            <a:off x="175447" y="2025244"/>
            <a:ext cx="11705863" cy="2400657"/>
          </a:xfrm>
          <a:prstGeom prst="rect">
            <a:avLst/>
          </a:prstGeom>
          <a:noFill/>
        </p:spPr>
        <p:txBody>
          <a:bodyPr wrap="square" rtlCol="0">
            <a:spAutoFit/>
          </a:bodyPr>
          <a:lstStyle/>
          <a:p>
            <a:r>
              <a:rPr lang="en-US" sz="7500" dirty="0">
                <a:solidFill>
                  <a:srgbClr val="002060"/>
                </a:solidFill>
                <a:latin typeface="American Typewriter" panose="02090604020004020304" pitchFamily="18" charset="77"/>
              </a:rPr>
              <a:t>Alternative:</a:t>
            </a:r>
          </a:p>
          <a:p>
            <a:r>
              <a:rPr lang="en-US" sz="7500" dirty="0">
                <a:latin typeface="American Typewriter" panose="02090604020004020304" pitchFamily="18" charset="77"/>
              </a:rPr>
              <a:t>Version Control Software</a:t>
            </a:r>
          </a:p>
        </p:txBody>
      </p:sp>
    </p:spTree>
    <p:extLst>
      <p:ext uri="{BB962C8B-B14F-4D97-AF65-F5344CB8AC3E}">
        <p14:creationId xmlns:p14="http://schemas.microsoft.com/office/powerpoint/2010/main" val="23474072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A1222BA-EB2E-6E49-BA14-9EAB61954EAA}"/>
              </a:ext>
            </a:extLst>
          </p:cNvPr>
          <p:cNvSpPr/>
          <p:nvPr/>
        </p:nvSpPr>
        <p:spPr>
          <a:xfrm>
            <a:off x="463289" y="322980"/>
            <a:ext cx="11354765" cy="5693866"/>
          </a:xfrm>
          <a:prstGeom prst="rect">
            <a:avLst/>
          </a:prstGeom>
        </p:spPr>
        <p:txBody>
          <a:bodyPr wrap="square">
            <a:spAutoFit/>
          </a:bodyPr>
          <a:lstStyle/>
          <a:p>
            <a:r>
              <a:rPr lang="en-US" sz="3000" b="1" dirty="0">
                <a:solidFill>
                  <a:srgbClr val="002060"/>
                </a:solidFill>
                <a:latin typeface="Corbel" panose="020B0503020204020204" pitchFamily="34" charset="0"/>
                <a:cs typeface="Arial" panose="020B0604020202020204" pitchFamily="34" charset="0"/>
              </a:rPr>
              <a:t>Software that keeps track of changes to your files for you:</a:t>
            </a:r>
          </a:p>
          <a:p>
            <a:endParaRPr lang="en-US" sz="3000" b="1" dirty="0">
              <a:latin typeface="Corbel" panose="020B0503020204020204" pitchFamily="34" charset="0"/>
              <a:cs typeface="Arial" panose="020B0604020202020204" pitchFamily="34" charset="0"/>
            </a:endParaRPr>
          </a:p>
          <a:p>
            <a:pPr marL="514350" indent="-514350">
              <a:buAutoNum type="arabicParenR"/>
            </a:pPr>
            <a:r>
              <a:rPr lang="en-US" sz="3000" dirty="0">
                <a:latin typeface="Corbel" panose="020B0503020204020204" pitchFamily="34" charset="0"/>
                <a:cs typeface="Arial" panose="020B0604020202020204" pitchFamily="34" charset="0"/>
              </a:rPr>
              <a:t>Keeps the entire history of a file &amp; allows you to inspect a file throughout its lifetime</a:t>
            </a:r>
          </a:p>
          <a:p>
            <a:pPr marL="514350" indent="-514350">
              <a:buAutoNum type="arabicParenR"/>
            </a:pPr>
            <a:r>
              <a:rPr lang="en-US" sz="3000" dirty="0">
                <a:latin typeface="Corbel" panose="020B0503020204020204" pitchFamily="34" charset="0"/>
                <a:cs typeface="Arial" panose="020B0604020202020204" pitchFamily="34" charset="0"/>
              </a:rPr>
              <a:t>You can tag a particular version so you can go back to it easily</a:t>
            </a:r>
          </a:p>
          <a:p>
            <a:pPr marL="514350" indent="-514350">
              <a:buAutoNum type="arabicParenR"/>
            </a:pPr>
            <a:r>
              <a:rPr lang="en-US" sz="3000" dirty="0">
                <a:latin typeface="Corbel" panose="020B0503020204020204" pitchFamily="34" charset="0"/>
                <a:cs typeface="Arial" panose="020B0604020202020204" pitchFamily="34" charset="0"/>
              </a:rPr>
              <a:t>Facilitates collaborations, allows people to help you, makes contributions transparent</a:t>
            </a:r>
          </a:p>
          <a:p>
            <a:pPr marL="514350" indent="-514350">
              <a:buAutoNum type="arabicParenR"/>
            </a:pPr>
            <a:r>
              <a:rPr lang="en-US" sz="3000" dirty="0">
                <a:latin typeface="Corbel" panose="020B0503020204020204" pitchFamily="34" charset="0"/>
                <a:cs typeface="Arial" panose="020B0604020202020204" pitchFamily="34" charset="0"/>
              </a:rPr>
              <a:t>Allows you to experiment (with code) without fear</a:t>
            </a:r>
          </a:p>
          <a:p>
            <a:pPr marL="514350" indent="-514350">
              <a:buAutoNum type="arabicParenR"/>
            </a:pPr>
            <a:r>
              <a:rPr lang="en-US" sz="3200" dirty="0"/>
              <a:t>Backup of your project</a:t>
            </a:r>
          </a:p>
          <a:p>
            <a:pPr marL="514350" indent="-514350">
              <a:buAutoNum type="arabicParenR"/>
            </a:pPr>
            <a:r>
              <a:rPr lang="en-US" sz="3200" dirty="0"/>
              <a:t>No need for a server, easy to set up</a:t>
            </a:r>
          </a:p>
          <a:p>
            <a:pPr marL="514350" indent="-514350">
              <a:buAutoNum type="arabicParenR"/>
            </a:pPr>
            <a:r>
              <a:rPr lang="en-US" sz="3200" dirty="0">
                <a:latin typeface="Corbel" panose="020B0503020204020204" pitchFamily="34" charset="0"/>
                <a:cs typeface="Arial" panose="020B0604020202020204" pitchFamily="34" charset="0"/>
              </a:rPr>
              <a:t>FREE</a:t>
            </a:r>
            <a:br>
              <a:rPr lang="en-US" sz="3000" dirty="0">
                <a:latin typeface="Corbel" panose="020B0503020204020204" pitchFamily="34" charset="0"/>
                <a:cs typeface="Arial" panose="020B0604020202020204" pitchFamily="34" charset="0"/>
              </a:rPr>
            </a:br>
            <a:endParaRPr lang="en-US" sz="3000" dirty="0">
              <a:latin typeface="Corbel" panose="020B0503020204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24CBC89A-676C-6D45-9414-4A8A4F6CCABF}"/>
              </a:ext>
            </a:extLst>
          </p:cNvPr>
          <p:cNvPicPr>
            <a:picLocks noChangeAspect="1"/>
          </p:cNvPicPr>
          <p:nvPr/>
        </p:nvPicPr>
        <p:blipFill rotWithShape="1">
          <a:blip r:embed="rId2"/>
          <a:srcRect l="5100" t="20966" r="7096" b="22272"/>
          <a:stretch/>
        </p:blipFill>
        <p:spPr>
          <a:xfrm>
            <a:off x="5867953" y="5490045"/>
            <a:ext cx="2897400" cy="1053600"/>
          </a:xfrm>
          <a:prstGeom prst="rect">
            <a:avLst/>
          </a:prstGeom>
        </p:spPr>
      </p:pic>
      <p:pic>
        <p:nvPicPr>
          <p:cNvPr id="4" name="Picture 3">
            <a:extLst>
              <a:ext uri="{FF2B5EF4-FFF2-40B4-BE49-F238E27FC236}">
                <a16:creationId xmlns:a16="http://schemas.microsoft.com/office/drawing/2014/main" id="{04D6F669-080D-F242-A82A-C7C0F1D88FCB}"/>
              </a:ext>
            </a:extLst>
          </p:cNvPr>
          <p:cNvPicPr>
            <a:picLocks noChangeAspect="1"/>
          </p:cNvPicPr>
          <p:nvPr/>
        </p:nvPicPr>
        <p:blipFill>
          <a:blip r:embed="rId3"/>
          <a:stretch>
            <a:fillRect/>
          </a:stretch>
        </p:blipFill>
        <p:spPr>
          <a:xfrm>
            <a:off x="3593432" y="5619090"/>
            <a:ext cx="1905416" cy="795511"/>
          </a:xfrm>
          <a:prstGeom prst="rect">
            <a:avLst/>
          </a:prstGeom>
        </p:spPr>
      </p:pic>
      <p:pic>
        <p:nvPicPr>
          <p:cNvPr id="6" name="Picture 5">
            <a:extLst>
              <a:ext uri="{FF2B5EF4-FFF2-40B4-BE49-F238E27FC236}">
                <a16:creationId xmlns:a16="http://schemas.microsoft.com/office/drawing/2014/main" id="{FC180B2C-D975-AE47-BCE2-E4619D498CC9}"/>
              </a:ext>
            </a:extLst>
          </p:cNvPr>
          <p:cNvPicPr>
            <a:picLocks noChangeAspect="1"/>
          </p:cNvPicPr>
          <p:nvPr/>
        </p:nvPicPr>
        <p:blipFill>
          <a:blip r:embed="rId4"/>
          <a:stretch>
            <a:fillRect/>
          </a:stretch>
        </p:blipFill>
        <p:spPr>
          <a:xfrm>
            <a:off x="8930334" y="5570256"/>
            <a:ext cx="2543503" cy="893177"/>
          </a:xfrm>
          <a:prstGeom prst="rect">
            <a:avLst/>
          </a:prstGeom>
        </p:spPr>
      </p:pic>
    </p:spTree>
    <p:extLst>
      <p:ext uri="{BB962C8B-B14F-4D97-AF65-F5344CB8AC3E}">
        <p14:creationId xmlns:p14="http://schemas.microsoft.com/office/powerpoint/2010/main" val="18519126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37EAF2-AAA3-1A4C-A6E4-3C89CBABE952}"/>
              </a:ext>
            </a:extLst>
          </p:cNvPr>
          <p:cNvPicPr>
            <a:picLocks noChangeAspect="1"/>
          </p:cNvPicPr>
          <p:nvPr/>
        </p:nvPicPr>
        <p:blipFill>
          <a:blip r:embed="rId2"/>
          <a:stretch>
            <a:fillRect/>
          </a:stretch>
        </p:blipFill>
        <p:spPr>
          <a:xfrm>
            <a:off x="0" y="1205020"/>
            <a:ext cx="12192000" cy="3068339"/>
          </a:xfrm>
          <a:prstGeom prst="rect">
            <a:avLst/>
          </a:prstGeom>
        </p:spPr>
      </p:pic>
      <p:sp>
        <p:nvSpPr>
          <p:cNvPr id="7" name="Oval 6">
            <a:extLst>
              <a:ext uri="{FF2B5EF4-FFF2-40B4-BE49-F238E27FC236}">
                <a16:creationId xmlns:a16="http://schemas.microsoft.com/office/drawing/2014/main" id="{2D3E68F5-7468-944F-B743-4E61F6B4EB6B}"/>
              </a:ext>
            </a:extLst>
          </p:cNvPr>
          <p:cNvSpPr/>
          <p:nvPr/>
        </p:nvSpPr>
        <p:spPr>
          <a:xfrm>
            <a:off x="2326103" y="1117236"/>
            <a:ext cx="930442" cy="895565"/>
          </a:xfrm>
          <a:prstGeom prst="ellipse">
            <a:avLst/>
          </a:prstGeom>
          <a:gradFill flip="none" rotWithShape="1">
            <a:gsLst>
              <a:gs pos="100000">
                <a:schemeClr val="accent1"/>
              </a:gs>
              <a:gs pos="100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SAVE</a:t>
            </a:r>
          </a:p>
        </p:txBody>
      </p:sp>
      <p:sp>
        <p:nvSpPr>
          <p:cNvPr id="10" name="Oval 9">
            <a:extLst>
              <a:ext uri="{FF2B5EF4-FFF2-40B4-BE49-F238E27FC236}">
                <a16:creationId xmlns:a16="http://schemas.microsoft.com/office/drawing/2014/main" id="{4CB8281C-558C-9D4C-9DEA-B6F1C718A203}"/>
              </a:ext>
            </a:extLst>
          </p:cNvPr>
          <p:cNvSpPr/>
          <p:nvPr/>
        </p:nvSpPr>
        <p:spPr>
          <a:xfrm>
            <a:off x="6497053" y="1099151"/>
            <a:ext cx="930442" cy="895565"/>
          </a:xfrm>
          <a:prstGeom prst="ellipse">
            <a:avLst/>
          </a:prstGeom>
          <a:gradFill flip="none" rotWithShape="1">
            <a:gsLst>
              <a:gs pos="100000">
                <a:schemeClr val="accent1"/>
              </a:gs>
              <a:gs pos="100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SAVE</a:t>
            </a:r>
          </a:p>
        </p:txBody>
      </p:sp>
      <p:sp>
        <p:nvSpPr>
          <p:cNvPr id="11" name="Oval 10">
            <a:extLst>
              <a:ext uri="{FF2B5EF4-FFF2-40B4-BE49-F238E27FC236}">
                <a16:creationId xmlns:a16="http://schemas.microsoft.com/office/drawing/2014/main" id="{49871C2C-F207-9F40-8009-21E1A724D1CF}"/>
              </a:ext>
            </a:extLst>
          </p:cNvPr>
          <p:cNvSpPr/>
          <p:nvPr/>
        </p:nvSpPr>
        <p:spPr>
          <a:xfrm>
            <a:off x="8149389" y="1082823"/>
            <a:ext cx="930442" cy="895565"/>
          </a:xfrm>
          <a:prstGeom prst="ellipse">
            <a:avLst/>
          </a:prstGeom>
          <a:gradFill flip="none" rotWithShape="1">
            <a:gsLst>
              <a:gs pos="100000">
                <a:schemeClr val="accent1"/>
              </a:gs>
              <a:gs pos="100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SAVE</a:t>
            </a:r>
          </a:p>
        </p:txBody>
      </p:sp>
      <p:sp>
        <p:nvSpPr>
          <p:cNvPr id="12" name="Oval 11">
            <a:extLst>
              <a:ext uri="{FF2B5EF4-FFF2-40B4-BE49-F238E27FC236}">
                <a16:creationId xmlns:a16="http://schemas.microsoft.com/office/drawing/2014/main" id="{6E98863B-B8AF-994F-A8DB-A61364EC3EB9}"/>
              </a:ext>
            </a:extLst>
          </p:cNvPr>
          <p:cNvSpPr/>
          <p:nvPr/>
        </p:nvSpPr>
        <p:spPr>
          <a:xfrm>
            <a:off x="3850102" y="1068930"/>
            <a:ext cx="930442" cy="895565"/>
          </a:xfrm>
          <a:prstGeom prst="ellipse">
            <a:avLst/>
          </a:prstGeom>
          <a:gradFill flip="none" rotWithShape="1">
            <a:gsLst>
              <a:gs pos="100000">
                <a:schemeClr val="accent1"/>
              </a:gs>
              <a:gs pos="100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SAVE</a:t>
            </a:r>
          </a:p>
        </p:txBody>
      </p:sp>
      <p:sp>
        <p:nvSpPr>
          <p:cNvPr id="13" name="Arc 12">
            <a:extLst>
              <a:ext uri="{FF2B5EF4-FFF2-40B4-BE49-F238E27FC236}">
                <a16:creationId xmlns:a16="http://schemas.microsoft.com/office/drawing/2014/main" id="{E42F7980-6A71-BC41-8DC1-E77900B8F47C}"/>
              </a:ext>
            </a:extLst>
          </p:cNvPr>
          <p:cNvSpPr/>
          <p:nvPr/>
        </p:nvSpPr>
        <p:spPr>
          <a:xfrm rot="19817502">
            <a:off x="6795782" y="694553"/>
            <a:ext cx="2148652" cy="1775434"/>
          </a:xfrm>
          <a:prstGeom prst="arc">
            <a:avLst>
              <a:gd name="adj1" fmla="val 14488923"/>
              <a:gd name="adj2" fmla="val 0"/>
            </a:avLst>
          </a:prstGeom>
          <a:ln w="50800">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Arc 13">
            <a:extLst>
              <a:ext uri="{FF2B5EF4-FFF2-40B4-BE49-F238E27FC236}">
                <a16:creationId xmlns:a16="http://schemas.microsoft.com/office/drawing/2014/main" id="{F17B4F20-C7A1-3B4C-9401-5D2A1C8727A5}"/>
              </a:ext>
            </a:extLst>
          </p:cNvPr>
          <p:cNvSpPr/>
          <p:nvPr/>
        </p:nvSpPr>
        <p:spPr>
          <a:xfrm rot="20267747">
            <a:off x="6680962" y="188032"/>
            <a:ext cx="3645796" cy="3447628"/>
          </a:xfrm>
          <a:prstGeom prst="arc">
            <a:avLst>
              <a:gd name="adj1" fmla="val 13771689"/>
              <a:gd name="adj2" fmla="val 667648"/>
            </a:avLst>
          </a:prstGeom>
          <a:ln w="50800">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B2916ACA-0411-5847-901D-484673060143}"/>
              </a:ext>
            </a:extLst>
          </p:cNvPr>
          <p:cNvSpPr/>
          <p:nvPr/>
        </p:nvSpPr>
        <p:spPr>
          <a:xfrm>
            <a:off x="1949116" y="2015783"/>
            <a:ext cx="8101264" cy="2141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C01DB19-5196-5346-96E4-6AFF3464C1D1}"/>
              </a:ext>
            </a:extLst>
          </p:cNvPr>
          <p:cNvSpPr/>
          <p:nvPr/>
        </p:nvSpPr>
        <p:spPr>
          <a:xfrm>
            <a:off x="0" y="2681531"/>
            <a:ext cx="12192000" cy="29036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715D0AE1-0C69-EC41-85B8-D93DE5170141}"/>
              </a:ext>
            </a:extLst>
          </p:cNvPr>
          <p:cNvSpPr/>
          <p:nvPr/>
        </p:nvSpPr>
        <p:spPr>
          <a:xfrm>
            <a:off x="572119" y="518856"/>
            <a:ext cx="972254" cy="553998"/>
          </a:xfrm>
          <a:prstGeom prst="rect">
            <a:avLst/>
          </a:prstGeom>
        </p:spPr>
        <p:txBody>
          <a:bodyPr wrap="none">
            <a:spAutoFit/>
          </a:bodyPr>
          <a:lstStyle/>
          <a:p>
            <a:r>
              <a:rPr lang="en-US" sz="3000" b="1" dirty="0">
                <a:solidFill>
                  <a:srgbClr val="002060"/>
                </a:solidFill>
                <a:latin typeface="Corbel" panose="020B0503020204020204" pitchFamily="34" charset="0"/>
                <a:cs typeface="Arial" panose="020B0604020202020204" pitchFamily="34" charset="0"/>
              </a:rPr>
              <a:t>YOU</a:t>
            </a:r>
            <a:endParaRPr lang="en-US" sz="3000" dirty="0"/>
          </a:p>
        </p:txBody>
      </p:sp>
      <p:sp>
        <p:nvSpPr>
          <p:cNvPr id="20" name="Rectangle 19">
            <a:extLst>
              <a:ext uri="{FF2B5EF4-FFF2-40B4-BE49-F238E27FC236}">
                <a16:creationId xmlns:a16="http://schemas.microsoft.com/office/drawing/2014/main" id="{E33AD680-035E-564E-AA86-457ECA5B62F9}"/>
              </a:ext>
            </a:extLst>
          </p:cNvPr>
          <p:cNvSpPr/>
          <p:nvPr/>
        </p:nvSpPr>
        <p:spPr>
          <a:xfrm>
            <a:off x="379614" y="4524504"/>
            <a:ext cx="3277983" cy="1015663"/>
          </a:xfrm>
          <a:prstGeom prst="rect">
            <a:avLst/>
          </a:prstGeom>
        </p:spPr>
        <p:txBody>
          <a:bodyPr wrap="square">
            <a:spAutoFit/>
          </a:bodyPr>
          <a:lstStyle/>
          <a:p>
            <a:pPr algn="ctr"/>
            <a:r>
              <a:rPr lang="en-US" sz="3000" b="1" dirty="0">
                <a:solidFill>
                  <a:srgbClr val="002060"/>
                </a:solidFill>
                <a:latin typeface="Corbel" panose="020B0503020204020204" pitchFamily="34" charset="0"/>
                <a:cs typeface="Arial" panose="020B0604020202020204" pitchFamily="34" charset="0"/>
              </a:rPr>
              <a:t>YOUR </a:t>
            </a:r>
          </a:p>
          <a:p>
            <a:pPr algn="ctr"/>
            <a:r>
              <a:rPr lang="en-US" sz="3000" b="1" dirty="0">
                <a:solidFill>
                  <a:srgbClr val="002060"/>
                </a:solidFill>
                <a:latin typeface="Corbel" panose="020B0503020204020204" pitchFamily="34" charset="0"/>
                <a:cs typeface="Arial" panose="020B0604020202020204" pitchFamily="34" charset="0"/>
              </a:rPr>
              <a:t>COLLABORATOR</a:t>
            </a:r>
            <a:endParaRPr lang="en-US" sz="3000" dirty="0"/>
          </a:p>
        </p:txBody>
      </p:sp>
    </p:spTree>
    <p:extLst>
      <p:ext uri="{BB962C8B-B14F-4D97-AF65-F5344CB8AC3E}">
        <p14:creationId xmlns:p14="http://schemas.microsoft.com/office/powerpoint/2010/main" val="184940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B89ACF-F0FE-5540-BF4D-62679FBE1B76}"/>
              </a:ext>
            </a:extLst>
          </p:cNvPr>
          <p:cNvPicPr>
            <a:picLocks noChangeAspect="1"/>
          </p:cNvPicPr>
          <p:nvPr/>
        </p:nvPicPr>
        <p:blipFill>
          <a:blip r:embed="rId2"/>
          <a:stretch>
            <a:fillRect/>
          </a:stretch>
        </p:blipFill>
        <p:spPr>
          <a:xfrm>
            <a:off x="2179607" y="0"/>
            <a:ext cx="7832785" cy="6858000"/>
          </a:xfrm>
          <a:prstGeom prst="rect">
            <a:avLst/>
          </a:prstGeom>
        </p:spPr>
      </p:pic>
    </p:spTree>
    <p:extLst>
      <p:ext uri="{BB962C8B-B14F-4D97-AF65-F5344CB8AC3E}">
        <p14:creationId xmlns:p14="http://schemas.microsoft.com/office/powerpoint/2010/main" val="22508841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DC9522E-E725-E349-8402-398F8D05A1DF}"/>
              </a:ext>
            </a:extLst>
          </p:cNvPr>
          <p:cNvPicPr>
            <a:picLocks noChangeAspect="1"/>
          </p:cNvPicPr>
          <p:nvPr/>
        </p:nvPicPr>
        <p:blipFill>
          <a:blip r:embed="rId2"/>
          <a:stretch>
            <a:fillRect/>
          </a:stretch>
        </p:blipFill>
        <p:spPr>
          <a:xfrm>
            <a:off x="2050638" y="0"/>
            <a:ext cx="7832785" cy="6858000"/>
          </a:xfrm>
          <a:prstGeom prst="rect">
            <a:avLst/>
          </a:prstGeom>
        </p:spPr>
      </p:pic>
    </p:spTree>
    <p:extLst>
      <p:ext uri="{BB962C8B-B14F-4D97-AF65-F5344CB8AC3E}">
        <p14:creationId xmlns:p14="http://schemas.microsoft.com/office/powerpoint/2010/main" val="2781145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83A6527-86F0-1B49-B242-00FCD941749E}"/>
              </a:ext>
            </a:extLst>
          </p:cNvPr>
          <p:cNvPicPr>
            <a:picLocks noChangeAspect="1"/>
          </p:cNvPicPr>
          <p:nvPr/>
        </p:nvPicPr>
        <p:blipFill>
          <a:blip r:embed="rId2"/>
          <a:stretch>
            <a:fillRect/>
          </a:stretch>
        </p:blipFill>
        <p:spPr>
          <a:xfrm>
            <a:off x="2123145" y="0"/>
            <a:ext cx="7832785" cy="6858000"/>
          </a:xfrm>
          <a:prstGeom prst="rect">
            <a:avLst/>
          </a:prstGeom>
        </p:spPr>
      </p:pic>
    </p:spTree>
    <p:extLst>
      <p:ext uri="{BB962C8B-B14F-4D97-AF65-F5344CB8AC3E}">
        <p14:creationId xmlns:p14="http://schemas.microsoft.com/office/powerpoint/2010/main" val="2248121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D17ACA6-7572-4943-AE9C-730DCF3F3F39}"/>
              </a:ext>
            </a:extLst>
          </p:cNvPr>
          <p:cNvPicPr>
            <a:picLocks noChangeAspect="1"/>
          </p:cNvPicPr>
          <p:nvPr/>
        </p:nvPicPr>
        <p:blipFill>
          <a:blip r:embed="rId2"/>
          <a:stretch>
            <a:fillRect/>
          </a:stretch>
        </p:blipFill>
        <p:spPr>
          <a:xfrm>
            <a:off x="2505620" y="0"/>
            <a:ext cx="7832785" cy="6858000"/>
          </a:xfrm>
          <a:prstGeom prst="rect">
            <a:avLst/>
          </a:prstGeom>
        </p:spPr>
      </p:pic>
    </p:spTree>
    <p:extLst>
      <p:ext uri="{BB962C8B-B14F-4D97-AF65-F5344CB8AC3E}">
        <p14:creationId xmlns:p14="http://schemas.microsoft.com/office/powerpoint/2010/main" val="13639583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12FBD6-55E8-EA4D-9130-9E725FB7A8C1}"/>
              </a:ext>
            </a:extLst>
          </p:cNvPr>
          <p:cNvSpPr txBox="1"/>
          <p:nvPr/>
        </p:nvSpPr>
        <p:spPr>
          <a:xfrm>
            <a:off x="-5166" y="378429"/>
            <a:ext cx="12192000" cy="1246495"/>
          </a:xfrm>
          <a:prstGeom prst="rect">
            <a:avLst/>
          </a:prstGeom>
          <a:noFill/>
        </p:spPr>
        <p:txBody>
          <a:bodyPr wrap="square" rtlCol="0">
            <a:spAutoFit/>
          </a:bodyPr>
          <a:lstStyle/>
          <a:p>
            <a:pPr algn="ctr"/>
            <a:r>
              <a:rPr lang="en-US" sz="2500" dirty="0">
                <a:solidFill>
                  <a:srgbClr val="002060"/>
                </a:solidFill>
                <a:latin typeface="American Typewriter" panose="02090604020004020304" pitchFamily="18" charset="77"/>
              </a:rPr>
              <a:t>While waiting for class, go to </a:t>
            </a:r>
          </a:p>
          <a:p>
            <a:pPr algn="ctr"/>
            <a:r>
              <a:rPr lang="en-US" sz="2500" dirty="0">
                <a:hlinkClick r:id="rId2"/>
              </a:rPr>
              <a:t>https://git-</a:t>
            </a:r>
            <a:r>
              <a:rPr lang="en-US" sz="2500" dirty="0" err="1">
                <a:hlinkClick r:id="rId2"/>
              </a:rPr>
              <a:t>scm.com</a:t>
            </a:r>
            <a:r>
              <a:rPr lang="en-US" sz="2500" dirty="0">
                <a:hlinkClick r:id="rId2"/>
              </a:rPr>
              <a:t>/downloads</a:t>
            </a:r>
            <a:endParaRPr lang="en-US" sz="2500" dirty="0"/>
          </a:p>
          <a:p>
            <a:pPr algn="ctr"/>
            <a:r>
              <a:rPr lang="en-US" sz="2500" dirty="0">
                <a:solidFill>
                  <a:srgbClr val="002060"/>
                </a:solidFill>
                <a:latin typeface="American Typewriter" panose="02090604020004020304" pitchFamily="18" charset="77"/>
              </a:rPr>
              <a:t>&amp; download the version of GIT for your computer’s operating system.</a:t>
            </a:r>
          </a:p>
        </p:txBody>
      </p:sp>
      <p:pic>
        <p:nvPicPr>
          <p:cNvPr id="5" name="Picture 4">
            <a:extLst>
              <a:ext uri="{FF2B5EF4-FFF2-40B4-BE49-F238E27FC236}">
                <a16:creationId xmlns:a16="http://schemas.microsoft.com/office/drawing/2014/main" id="{6BEE90DD-E56A-DE44-A0BD-117BFEE5F3E4}"/>
              </a:ext>
            </a:extLst>
          </p:cNvPr>
          <p:cNvPicPr>
            <a:picLocks noChangeAspect="1"/>
          </p:cNvPicPr>
          <p:nvPr/>
        </p:nvPicPr>
        <p:blipFill>
          <a:blip r:embed="rId3"/>
          <a:stretch>
            <a:fillRect/>
          </a:stretch>
        </p:blipFill>
        <p:spPr>
          <a:xfrm>
            <a:off x="2924756" y="2019681"/>
            <a:ext cx="6332155" cy="2606555"/>
          </a:xfrm>
          <a:prstGeom prst="rect">
            <a:avLst/>
          </a:prstGeom>
        </p:spPr>
      </p:pic>
      <p:cxnSp>
        <p:nvCxnSpPr>
          <p:cNvPr id="7" name="Straight Arrow Connector 6">
            <a:extLst>
              <a:ext uri="{FF2B5EF4-FFF2-40B4-BE49-F238E27FC236}">
                <a16:creationId xmlns:a16="http://schemas.microsoft.com/office/drawing/2014/main" id="{E90BEC58-155D-994C-898F-05FF0DA06222}"/>
              </a:ext>
            </a:extLst>
          </p:cNvPr>
          <p:cNvCxnSpPr>
            <a:cxnSpLocks/>
            <a:stCxn id="3" idx="2"/>
          </p:cNvCxnSpPr>
          <p:nvPr/>
        </p:nvCxnSpPr>
        <p:spPr>
          <a:xfrm flipH="1">
            <a:off x="5522563" y="1624924"/>
            <a:ext cx="568271" cy="1698034"/>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0A07912-C260-DD4A-8A96-D7D129E5516B}"/>
              </a:ext>
            </a:extLst>
          </p:cNvPr>
          <p:cNvCxnSpPr>
            <a:cxnSpLocks/>
            <a:stCxn id="3" idx="2"/>
          </p:cNvCxnSpPr>
          <p:nvPr/>
        </p:nvCxnSpPr>
        <p:spPr>
          <a:xfrm>
            <a:off x="6090834" y="1624924"/>
            <a:ext cx="0" cy="158349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FB08925-15EE-4040-BB97-0167EADB3DB6}"/>
              </a:ext>
            </a:extLst>
          </p:cNvPr>
          <p:cNvCxnSpPr>
            <a:cxnSpLocks/>
          </p:cNvCxnSpPr>
          <p:nvPr/>
        </p:nvCxnSpPr>
        <p:spPr>
          <a:xfrm>
            <a:off x="6090833" y="1624924"/>
            <a:ext cx="887610" cy="1358908"/>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1FE113EB-2E07-F744-AD85-FF21172BB833}"/>
              </a:ext>
            </a:extLst>
          </p:cNvPr>
          <p:cNvSpPr/>
          <p:nvPr/>
        </p:nvSpPr>
        <p:spPr>
          <a:xfrm>
            <a:off x="2326434" y="5265640"/>
            <a:ext cx="8416407" cy="861774"/>
          </a:xfrm>
          <a:prstGeom prst="rect">
            <a:avLst/>
          </a:prstGeom>
        </p:spPr>
        <p:txBody>
          <a:bodyPr wrap="none">
            <a:spAutoFit/>
          </a:bodyPr>
          <a:lstStyle/>
          <a:p>
            <a:pPr algn="ctr"/>
            <a:r>
              <a:rPr lang="en-US" sz="2500" dirty="0">
                <a:solidFill>
                  <a:srgbClr val="002060"/>
                </a:solidFill>
                <a:latin typeface="American Typewriter" panose="02090604020004020304" pitchFamily="18" charset="77"/>
              </a:rPr>
              <a:t>If you have time, install it using the instructions here:</a:t>
            </a:r>
          </a:p>
          <a:p>
            <a:pPr algn="ctr"/>
            <a:r>
              <a:rPr lang="en-US" sz="2500" dirty="0">
                <a:hlinkClick r:id="rId4"/>
              </a:rPr>
              <a:t>https://</a:t>
            </a:r>
            <a:r>
              <a:rPr lang="en-US" sz="2500" dirty="0" err="1">
                <a:hlinkClick r:id="rId4"/>
              </a:rPr>
              <a:t>datacarpentry.org</a:t>
            </a:r>
            <a:r>
              <a:rPr lang="en-US" sz="2500" dirty="0">
                <a:hlinkClick r:id="rId4"/>
              </a:rPr>
              <a:t>/semester-biology/computer-setup/</a:t>
            </a:r>
            <a:endParaRPr lang="en-US" sz="2500" dirty="0"/>
          </a:p>
        </p:txBody>
      </p:sp>
    </p:spTree>
    <p:extLst>
      <p:ext uri="{BB962C8B-B14F-4D97-AF65-F5344CB8AC3E}">
        <p14:creationId xmlns:p14="http://schemas.microsoft.com/office/powerpoint/2010/main" val="39771053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D0D295F-D1CF-6A4C-A856-F0C9ECD212AA}"/>
              </a:ext>
            </a:extLst>
          </p:cNvPr>
          <p:cNvSpPr/>
          <p:nvPr/>
        </p:nvSpPr>
        <p:spPr>
          <a:xfrm>
            <a:off x="578409" y="2137430"/>
            <a:ext cx="10554812" cy="1246495"/>
          </a:xfrm>
          <a:prstGeom prst="rect">
            <a:avLst/>
          </a:prstGeom>
        </p:spPr>
        <p:txBody>
          <a:bodyPr wrap="none">
            <a:spAutoFit/>
          </a:bodyPr>
          <a:lstStyle/>
          <a:p>
            <a:r>
              <a:rPr lang="en-US" sz="7500" dirty="0">
                <a:solidFill>
                  <a:srgbClr val="002060"/>
                </a:solidFill>
                <a:latin typeface="American Typewriter" panose="02090604020004020304" pitchFamily="18" charset="77"/>
              </a:rPr>
              <a:t>Let’s see how it works.</a:t>
            </a:r>
          </a:p>
        </p:txBody>
      </p:sp>
    </p:spTree>
    <p:extLst>
      <p:ext uri="{BB962C8B-B14F-4D97-AF65-F5344CB8AC3E}">
        <p14:creationId xmlns:p14="http://schemas.microsoft.com/office/powerpoint/2010/main" val="726098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8ADF96-EF4C-5847-8557-AE1550B0D677}"/>
              </a:ext>
            </a:extLst>
          </p:cNvPr>
          <p:cNvPicPr>
            <a:picLocks noChangeAspect="1"/>
          </p:cNvPicPr>
          <p:nvPr/>
        </p:nvPicPr>
        <p:blipFill>
          <a:blip r:embed="rId2"/>
          <a:stretch>
            <a:fillRect/>
          </a:stretch>
        </p:blipFill>
        <p:spPr>
          <a:xfrm>
            <a:off x="859744" y="835900"/>
            <a:ext cx="9929588" cy="5594547"/>
          </a:xfrm>
          <a:prstGeom prst="rect">
            <a:avLst/>
          </a:prstGeom>
        </p:spPr>
      </p:pic>
      <p:sp>
        <p:nvSpPr>
          <p:cNvPr id="5" name="Rectangle 4">
            <a:extLst>
              <a:ext uri="{FF2B5EF4-FFF2-40B4-BE49-F238E27FC236}">
                <a16:creationId xmlns:a16="http://schemas.microsoft.com/office/drawing/2014/main" id="{B87F821F-4BC4-8E47-9AB6-CC312E48121B}"/>
              </a:ext>
            </a:extLst>
          </p:cNvPr>
          <p:cNvSpPr/>
          <p:nvPr/>
        </p:nvSpPr>
        <p:spPr>
          <a:xfrm>
            <a:off x="3048000" y="242887"/>
            <a:ext cx="6096000" cy="369332"/>
          </a:xfrm>
          <a:prstGeom prst="rect">
            <a:avLst/>
          </a:prstGeom>
        </p:spPr>
        <p:txBody>
          <a:bodyPr>
            <a:spAutoFit/>
          </a:bodyPr>
          <a:lstStyle/>
          <a:p>
            <a:r>
              <a:rPr lang="en-US" dirty="0">
                <a:latin typeface="Roboto"/>
                <a:hlinkClick r:id="rId3"/>
              </a:rPr>
              <a:t>Data Sharing and Management Snafu in 3 Short Acts</a:t>
            </a:r>
            <a:endParaRPr lang="en-US" b="0" i="0" dirty="0">
              <a:effectLst/>
              <a:latin typeface="Roboto"/>
            </a:endParaRPr>
          </a:p>
        </p:txBody>
      </p:sp>
    </p:spTree>
    <p:extLst>
      <p:ext uri="{BB962C8B-B14F-4D97-AF65-F5344CB8AC3E}">
        <p14:creationId xmlns:p14="http://schemas.microsoft.com/office/powerpoint/2010/main" val="38881003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D0D295F-D1CF-6A4C-A856-F0C9ECD212AA}"/>
              </a:ext>
            </a:extLst>
          </p:cNvPr>
          <p:cNvSpPr/>
          <p:nvPr/>
        </p:nvSpPr>
        <p:spPr>
          <a:xfrm>
            <a:off x="514614" y="957216"/>
            <a:ext cx="10734633" cy="4401205"/>
          </a:xfrm>
          <a:prstGeom prst="rect">
            <a:avLst/>
          </a:prstGeom>
        </p:spPr>
        <p:txBody>
          <a:bodyPr wrap="square">
            <a:spAutoFit/>
          </a:bodyPr>
          <a:lstStyle/>
          <a:p>
            <a:pPr marL="742950" indent="-742950">
              <a:buAutoNum type="arabicPeriod"/>
            </a:pPr>
            <a:r>
              <a:rPr lang="en-US" sz="4000" dirty="0">
                <a:solidFill>
                  <a:srgbClr val="002060"/>
                </a:solidFill>
                <a:latin typeface="American Typewriter" panose="02090604020004020304" pitchFamily="18" charset="77"/>
              </a:rPr>
              <a:t>Set up a PRIVATE repository for your data project</a:t>
            </a:r>
          </a:p>
          <a:p>
            <a:pPr marL="742950" indent="-742950">
              <a:buAutoNum type="arabicPeriod"/>
            </a:pPr>
            <a:r>
              <a:rPr lang="en-US" sz="4000" dirty="0">
                <a:solidFill>
                  <a:srgbClr val="002060"/>
                </a:solidFill>
                <a:latin typeface="American Typewriter" panose="02090604020004020304" pitchFamily="18" charset="77"/>
              </a:rPr>
              <a:t>Invite me to be a “collaborator” (so I can grade it &amp; offer suggestions)</a:t>
            </a:r>
          </a:p>
          <a:p>
            <a:pPr marL="742950" indent="-742950">
              <a:buAutoNum type="arabicPeriod"/>
            </a:pPr>
            <a:r>
              <a:rPr lang="en-US" sz="4000" dirty="0">
                <a:solidFill>
                  <a:srgbClr val="002060"/>
                </a:solidFill>
                <a:latin typeface="American Typewriter" panose="02090604020004020304" pitchFamily="18" charset="77"/>
              </a:rPr>
              <a:t>Make a change to </a:t>
            </a:r>
            <a:r>
              <a:rPr lang="en-US" sz="4000">
                <a:solidFill>
                  <a:srgbClr val="002060"/>
                </a:solidFill>
                <a:latin typeface="American Typewriter" panose="02090604020004020304" pitchFamily="18" charset="77"/>
              </a:rPr>
              <a:t>your R script</a:t>
            </a:r>
            <a:r>
              <a:rPr lang="en-US" sz="4000" dirty="0">
                <a:solidFill>
                  <a:srgbClr val="002060"/>
                </a:solidFill>
                <a:latin typeface="American Typewriter" panose="02090604020004020304" pitchFamily="18" charset="77"/>
              </a:rPr>
              <a:t>.</a:t>
            </a:r>
          </a:p>
          <a:p>
            <a:pPr marL="742950" indent="-742950">
              <a:buAutoNum type="arabicPeriod"/>
            </a:pPr>
            <a:r>
              <a:rPr lang="en-US" sz="4000" dirty="0">
                <a:solidFill>
                  <a:srgbClr val="002060"/>
                </a:solidFill>
                <a:latin typeface="American Typewriter" panose="02090604020004020304" pitchFamily="18" charset="77"/>
              </a:rPr>
              <a:t>Push the commit</a:t>
            </a:r>
          </a:p>
          <a:p>
            <a:pPr marL="742950" indent="-742950">
              <a:buAutoNum type="arabicPeriod"/>
            </a:pPr>
            <a:r>
              <a:rPr lang="en-US" sz="4000" dirty="0">
                <a:solidFill>
                  <a:srgbClr val="002060"/>
                </a:solidFill>
                <a:latin typeface="American Typewriter" panose="02090604020004020304" pitchFamily="18" charset="77"/>
              </a:rPr>
              <a:t>Confirm that the change is online</a:t>
            </a:r>
          </a:p>
        </p:txBody>
      </p:sp>
    </p:spTree>
    <p:extLst>
      <p:ext uri="{BB962C8B-B14F-4D97-AF65-F5344CB8AC3E}">
        <p14:creationId xmlns:p14="http://schemas.microsoft.com/office/powerpoint/2010/main" val="9508943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67CA632-ADF6-0A4D-B00F-913BD3CEEF88}"/>
              </a:ext>
            </a:extLst>
          </p:cNvPr>
          <p:cNvSpPr/>
          <p:nvPr/>
        </p:nvSpPr>
        <p:spPr>
          <a:xfrm>
            <a:off x="610493" y="982398"/>
            <a:ext cx="10891696" cy="2400657"/>
          </a:xfrm>
          <a:prstGeom prst="rect">
            <a:avLst/>
          </a:prstGeom>
        </p:spPr>
        <p:txBody>
          <a:bodyPr wrap="square">
            <a:spAutoFit/>
          </a:bodyPr>
          <a:lstStyle/>
          <a:p>
            <a:r>
              <a:rPr lang="en-US" sz="7500" dirty="0">
                <a:solidFill>
                  <a:srgbClr val="002060"/>
                </a:solidFill>
                <a:latin typeface="American Typewriter" panose="02090604020004020304" pitchFamily="18" charset="77"/>
              </a:rPr>
              <a:t>OK, that was version control…</a:t>
            </a:r>
          </a:p>
        </p:txBody>
      </p:sp>
    </p:spTree>
    <p:extLst>
      <p:ext uri="{BB962C8B-B14F-4D97-AF65-F5344CB8AC3E}">
        <p14:creationId xmlns:p14="http://schemas.microsoft.com/office/powerpoint/2010/main" val="4503321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DBD140F-6F44-2641-8015-618AF26E75BB}"/>
              </a:ext>
            </a:extLst>
          </p:cNvPr>
          <p:cNvSpPr/>
          <p:nvPr/>
        </p:nvSpPr>
        <p:spPr>
          <a:xfrm>
            <a:off x="1138989" y="946484"/>
            <a:ext cx="9914021" cy="1477328"/>
          </a:xfrm>
          <a:prstGeom prst="rect">
            <a:avLst/>
          </a:prstGeom>
        </p:spPr>
        <p:txBody>
          <a:bodyPr wrap="square">
            <a:spAutoFit/>
          </a:bodyPr>
          <a:lstStyle/>
          <a:p>
            <a:r>
              <a:rPr lang="en-US" sz="3000" dirty="0">
                <a:solidFill>
                  <a:srgbClr val="000000"/>
                </a:solidFill>
                <a:latin typeface="Corbel" panose="020B0503020204020204" pitchFamily="34" charset="0"/>
              </a:rPr>
              <a:t>Using the </a:t>
            </a:r>
            <a:r>
              <a:rPr lang="en-US" sz="3000" dirty="0" err="1">
                <a:solidFill>
                  <a:srgbClr val="000000"/>
                </a:solidFill>
                <a:latin typeface="Corbel" panose="020B0503020204020204" pitchFamily="34" charset="0"/>
              </a:rPr>
              <a:t>gapminder</a:t>
            </a:r>
            <a:r>
              <a:rPr lang="en-US" sz="3000" dirty="0">
                <a:solidFill>
                  <a:srgbClr val="000000"/>
                </a:solidFill>
                <a:latin typeface="Corbel" panose="020B0503020204020204" pitchFamily="34" charset="0"/>
              </a:rPr>
              <a:t> Dataset Visualize life expectancy over time for Canada in the 1950s and 1960s using a line plot.</a:t>
            </a:r>
            <a:br>
              <a:rPr lang="en-US" sz="3000" dirty="0">
                <a:latin typeface="Corbel" panose="020B0503020204020204" pitchFamily="34" charset="0"/>
              </a:rPr>
            </a:br>
            <a:r>
              <a:rPr lang="en-US" sz="3000" i="1" dirty="0">
                <a:solidFill>
                  <a:srgbClr val="000000"/>
                </a:solidFill>
                <a:latin typeface="Corbel" panose="020B0503020204020204" pitchFamily="34" charset="0"/>
              </a:rPr>
              <a:t>Stretch goal:</a:t>
            </a:r>
            <a:r>
              <a:rPr lang="en-US" sz="3000" dirty="0">
                <a:solidFill>
                  <a:srgbClr val="000000"/>
                </a:solidFill>
                <a:latin typeface="Corbel" panose="020B0503020204020204" pitchFamily="34" charset="0"/>
              </a:rPr>
              <a:t> Add lines for Mexico and US.</a:t>
            </a:r>
            <a:endParaRPr lang="en-US" sz="3000" dirty="0">
              <a:latin typeface="Corbel" panose="020B0503020204020204" pitchFamily="34" charset="0"/>
            </a:endParaRPr>
          </a:p>
        </p:txBody>
      </p:sp>
      <p:sp>
        <p:nvSpPr>
          <p:cNvPr id="3" name="Rectangle 2">
            <a:extLst>
              <a:ext uri="{FF2B5EF4-FFF2-40B4-BE49-F238E27FC236}">
                <a16:creationId xmlns:a16="http://schemas.microsoft.com/office/drawing/2014/main" id="{0D92F112-B836-5744-8CF8-477AAB17926D}"/>
              </a:ext>
            </a:extLst>
          </p:cNvPr>
          <p:cNvSpPr/>
          <p:nvPr/>
        </p:nvSpPr>
        <p:spPr>
          <a:xfrm>
            <a:off x="1138989" y="2980691"/>
            <a:ext cx="9448801" cy="1015663"/>
          </a:xfrm>
          <a:prstGeom prst="rect">
            <a:avLst/>
          </a:prstGeom>
        </p:spPr>
        <p:txBody>
          <a:bodyPr wrap="square">
            <a:spAutoFit/>
          </a:bodyPr>
          <a:lstStyle/>
          <a:p>
            <a:pPr fontAlgn="base"/>
            <a:r>
              <a:rPr lang="en-US" sz="3000" dirty="0">
                <a:latin typeface="Corbel" panose="020B0503020204020204" pitchFamily="34" charset="0"/>
              </a:rPr>
              <a:t>Swap instructions/documentation with your partner, and try to reproduce their work without talking to each other. </a:t>
            </a:r>
          </a:p>
        </p:txBody>
      </p:sp>
      <p:sp>
        <p:nvSpPr>
          <p:cNvPr id="4" name="Rectangle 3">
            <a:extLst>
              <a:ext uri="{FF2B5EF4-FFF2-40B4-BE49-F238E27FC236}">
                <a16:creationId xmlns:a16="http://schemas.microsoft.com/office/drawing/2014/main" id="{2CC6E1A7-E208-E341-936B-079DA844E049}"/>
              </a:ext>
            </a:extLst>
          </p:cNvPr>
          <p:cNvSpPr/>
          <p:nvPr/>
        </p:nvSpPr>
        <p:spPr>
          <a:xfrm>
            <a:off x="1138989" y="4553233"/>
            <a:ext cx="10347158" cy="1015663"/>
          </a:xfrm>
          <a:prstGeom prst="rect">
            <a:avLst/>
          </a:prstGeom>
        </p:spPr>
        <p:txBody>
          <a:bodyPr wrap="square">
            <a:spAutoFit/>
          </a:bodyPr>
          <a:lstStyle/>
          <a:p>
            <a:r>
              <a:rPr lang="en-US" sz="3000" dirty="0">
                <a:solidFill>
                  <a:srgbClr val="000000"/>
                </a:solidFill>
                <a:latin typeface="Corbel" panose="020B0503020204020204" pitchFamily="34" charset="0"/>
              </a:rPr>
              <a:t>Then, talk to each other about challenges you faced (or didn't face) or why you were or weren't able to reproduce their work.</a:t>
            </a:r>
            <a:endParaRPr lang="en-US" sz="3000" dirty="0">
              <a:latin typeface="Corbel" panose="020B0503020204020204" pitchFamily="34" charset="0"/>
            </a:endParaRPr>
          </a:p>
        </p:txBody>
      </p:sp>
    </p:spTree>
    <p:extLst>
      <p:ext uri="{BB962C8B-B14F-4D97-AF65-F5344CB8AC3E}">
        <p14:creationId xmlns:p14="http://schemas.microsoft.com/office/powerpoint/2010/main" val="29475188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66CEB61-9DC6-D049-9AF3-7F482BF3B140}"/>
              </a:ext>
            </a:extLst>
          </p:cNvPr>
          <p:cNvSpPr/>
          <p:nvPr/>
        </p:nvSpPr>
        <p:spPr>
          <a:xfrm>
            <a:off x="545432" y="539097"/>
            <a:ext cx="10635916" cy="707886"/>
          </a:xfrm>
          <a:prstGeom prst="rect">
            <a:avLst/>
          </a:prstGeom>
        </p:spPr>
        <p:txBody>
          <a:bodyPr wrap="square">
            <a:spAutoFit/>
          </a:bodyPr>
          <a:lstStyle/>
          <a:p>
            <a:pPr fontAlgn="base"/>
            <a:r>
              <a:rPr lang="en-US" sz="2000" dirty="0">
                <a:latin typeface="Corbel" panose="020B0503020204020204" pitchFamily="34" charset="0"/>
              </a:rPr>
              <a:t>What tools did you use (Excel / R / Word / plain text etc.)?</a:t>
            </a:r>
          </a:p>
          <a:p>
            <a:pPr fontAlgn="base"/>
            <a:r>
              <a:rPr lang="en-US" sz="2000" dirty="0">
                <a:latin typeface="Corbel" panose="020B0503020204020204" pitchFamily="34" charset="0"/>
              </a:rPr>
              <a:t>Was your collaborator successful in reproducing your work?</a:t>
            </a:r>
            <a:endParaRPr lang="en-US" sz="2000" dirty="0">
              <a:effectLst/>
              <a:latin typeface="Corbel" panose="020B0503020204020204" pitchFamily="34" charset="0"/>
            </a:endParaRPr>
          </a:p>
        </p:txBody>
      </p:sp>
      <p:sp>
        <p:nvSpPr>
          <p:cNvPr id="6" name="Rectangle 5">
            <a:extLst>
              <a:ext uri="{FF2B5EF4-FFF2-40B4-BE49-F238E27FC236}">
                <a16:creationId xmlns:a16="http://schemas.microsoft.com/office/drawing/2014/main" id="{355E9575-3622-BE41-964E-ACC31060D79F}"/>
              </a:ext>
            </a:extLst>
          </p:cNvPr>
          <p:cNvSpPr/>
          <p:nvPr/>
        </p:nvSpPr>
        <p:spPr>
          <a:xfrm>
            <a:off x="545432" y="1634971"/>
            <a:ext cx="11357810" cy="3785652"/>
          </a:xfrm>
          <a:prstGeom prst="rect">
            <a:avLst/>
          </a:prstGeom>
        </p:spPr>
        <p:txBody>
          <a:bodyPr wrap="square">
            <a:spAutoFit/>
          </a:bodyPr>
          <a:lstStyle/>
          <a:p>
            <a:pPr marL="457200" indent="-457200">
              <a:buFont typeface="Arial" panose="020B0604020202020204" pitchFamily="34" charset="0"/>
              <a:buChar char="•"/>
            </a:pPr>
            <a:r>
              <a:rPr lang="en-US" sz="2000" dirty="0">
                <a:latin typeface="Corbel" panose="020B0503020204020204" pitchFamily="34" charset="0"/>
              </a:rPr>
              <a:t>Have you ever tried to reproduce someone else's data analysis </a:t>
            </a:r>
            <a:r>
              <a:rPr lang="en-US" sz="2000" dirty="0" err="1">
                <a:latin typeface="Corbel" panose="020B0503020204020204" pitchFamily="34" charset="0"/>
              </a:rPr>
              <a:t>before?Have</a:t>
            </a:r>
            <a:r>
              <a:rPr lang="en-US" sz="2000" dirty="0">
                <a:latin typeface="Corbel" panose="020B0503020204020204" pitchFamily="34" charset="0"/>
              </a:rPr>
              <a:t> you ever tried to reproduce your own work before?</a:t>
            </a:r>
          </a:p>
          <a:p>
            <a:pPr marL="457200" indent="-457200">
              <a:buFont typeface="Arial" panose="020B0604020202020204" pitchFamily="34" charset="0"/>
              <a:buChar char="•"/>
            </a:pPr>
            <a:endParaRPr lang="en-US" sz="2000" dirty="0">
              <a:latin typeface="Corbel" panose="020B0503020204020204" pitchFamily="34" charset="0"/>
            </a:endParaRPr>
          </a:p>
          <a:p>
            <a:pPr marL="457200" indent="-457200">
              <a:buFont typeface="Arial" panose="020B0604020202020204" pitchFamily="34" charset="0"/>
              <a:buChar char="•"/>
            </a:pPr>
            <a:r>
              <a:rPr lang="en-US" sz="2000" dirty="0">
                <a:latin typeface="Corbel" panose="020B0503020204020204" pitchFamily="34" charset="0"/>
              </a:rPr>
              <a:t>What tools did you use and were you successful in reproducing your collaborator's work?</a:t>
            </a:r>
          </a:p>
          <a:p>
            <a:pPr marL="457200" indent="-457200">
              <a:buFont typeface="Arial" panose="020B0604020202020204" pitchFamily="34" charset="0"/>
              <a:buChar char="•"/>
            </a:pPr>
            <a:endParaRPr lang="en-US" sz="2000" dirty="0">
              <a:latin typeface="Corbel" panose="020B0503020204020204" pitchFamily="34" charset="0"/>
            </a:endParaRPr>
          </a:p>
          <a:p>
            <a:pPr marL="457200" indent="-457200">
              <a:buFont typeface="Arial" panose="020B0604020202020204" pitchFamily="34" charset="0"/>
              <a:buChar char="•"/>
            </a:pPr>
            <a:r>
              <a:rPr lang="en-US" sz="2000" dirty="0">
                <a:latin typeface="Corbel" panose="020B0503020204020204" pitchFamily="34" charset="0"/>
              </a:rPr>
              <a:t>What made it easy/hard for reproducing your </a:t>
            </a:r>
            <a:r>
              <a:rPr lang="en-US" sz="2000" dirty="0" err="1">
                <a:latin typeface="Corbel" panose="020B0503020204020204" pitchFamily="34" charset="0"/>
              </a:rPr>
              <a:t>parners</a:t>
            </a:r>
            <a:r>
              <a:rPr lang="en-US" sz="2000" dirty="0">
                <a:latin typeface="Corbel" panose="020B0503020204020204" pitchFamily="34" charset="0"/>
              </a:rPr>
              <a:t>' work?</a:t>
            </a:r>
          </a:p>
          <a:p>
            <a:pPr marL="457200" indent="-457200">
              <a:buFont typeface="Arial" panose="020B0604020202020204" pitchFamily="34" charset="0"/>
              <a:buChar char="•"/>
            </a:pPr>
            <a:endParaRPr lang="en-US" sz="2000" dirty="0">
              <a:latin typeface="Corbel" panose="020B0503020204020204" pitchFamily="34" charset="0"/>
            </a:endParaRPr>
          </a:p>
          <a:p>
            <a:pPr marL="457200" indent="-457200">
              <a:buFont typeface="Arial" panose="020B0604020202020204" pitchFamily="34" charset="0"/>
              <a:buChar char="•"/>
            </a:pPr>
            <a:r>
              <a:rPr lang="en-US" sz="2000" dirty="0">
                <a:latin typeface="Corbel" panose="020B0503020204020204" pitchFamily="34" charset="0"/>
              </a:rPr>
              <a:t>What would have to happen if you had to extend the analysis further?</a:t>
            </a:r>
          </a:p>
          <a:p>
            <a:pPr marL="457200" indent="-457200">
              <a:buFont typeface="Arial" panose="020B0604020202020204" pitchFamily="34" charset="0"/>
              <a:buChar char="•"/>
            </a:pPr>
            <a:endParaRPr lang="en-US" sz="2000" dirty="0">
              <a:latin typeface="Corbel" panose="020B0503020204020204" pitchFamily="34" charset="0"/>
            </a:endParaRPr>
          </a:p>
          <a:p>
            <a:pPr marL="457200" indent="-457200">
              <a:buFont typeface="Arial" panose="020B0604020202020204" pitchFamily="34" charset="0"/>
              <a:buChar char="•"/>
            </a:pPr>
            <a:r>
              <a:rPr lang="en-US" sz="2000" dirty="0">
                <a:latin typeface="Corbel" panose="020B0503020204020204" pitchFamily="34" charset="0"/>
              </a:rPr>
              <a:t>If you caught a data error how easy/hard would it be to re-create the analysis?</a:t>
            </a:r>
          </a:p>
          <a:p>
            <a:pPr marL="457200" indent="-457200">
              <a:buFont typeface="Arial" panose="020B0604020202020204" pitchFamily="34" charset="0"/>
              <a:buChar char="•"/>
            </a:pPr>
            <a:endParaRPr lang="en-US" sz="2000" dirty="0">
              <a:latin typeface="Corbel" panose="020B0503020204020204" pitchFamily="34" charset="0"/>
            </a:endParaRPr>
          </a:p>
          <a:p>
            <a:pPr marL="457200" indent="-457200">
              <a:buFont typeface="Arial" panose="020B0604020202020204" pitchFamily="34" charset="0"/>
              <a:buChar char="•"/>
            </a:pPr>
            <a:r>
              <a:rPr lang="en-US" sz="2000" dirty="0">
                <a:latin typeface="Corbel" panose="020B0503020204020204" pitchFamily="34" charset="0"/>
              </a:rPr>
              <a:t>What would happen if your collaborator is no longer available to walk you through their analysis?</a:t>
            </a:r>
          </a:p>
        </p:txBody>
      </p:sp>
    </p:spTree>
    <p:extLst>
      <p:ext uri="{BB962C8B-B14F-4D97-AF65-F5344CB8AC3E}">
        <p14:creationId xmlns:p14="http://schemas.microsoft.com/office/powerpoint/2010/main" val="553987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952A9E2-6AC2-5F48-BCD5-C7FF5BD78EA1}"/>
              </a:ext>
            </a:extLst>
          </p:cNvPr>
          <p:cNvSpPr/>
          <p:nvPr/>
        </p:nvSpPr>
        <p:spPr>
          <a:xfrm>
            <a:off x="4367088" y="3111452"/>
            <a:ext cx="7206838" cy="430887"/>
          </a:xfrm>
          <a:prstGeom prst="rect">
            <a:avLst/>
          </a:prstGeom>
        </p:spPr>
        <p:txBody>
          <a:bodyPr wrap="square">
            <a:spAutoFit/>
          </a:bodyPr>
          <a:lstStyle/>
          <a:p>
            <a:pPr lvl="0" eaLnBrk="0" fontAlgn="base" hangingPunct="0">
              <a:spcBef>
                <a:spcPct val="0"/>
              </a:spcBef>
              <a:spcAft>
                <a:spcPct val="0"/>
              </a:spcAft>
            </a:pPr>
            <a:r>
              <a:rPr lang="en-US" altLang="en-US" sz="2200" dirty="0">
                <a:latin typeface="Corbel" panose="020B0503020204020204" pitchFamily="34" charset="0"/>
                <a:ea typeface="Times New Roman" panose="02020603050405020304" pitchFamily="18" charset="0"/>
              </a:rPr>
              <a:t>Helps you remember HOW and WHY you did something.</a:t>
            </a:r>
            <a:endParaRPr lang="en-US" altLang="en-US" sz="2200" dirty="0">
              <a:latin typeface="Corbel" panose="020B0503020204020204" pitchFamily="34" charset="0"/>
            </a:endParaRPr>
          </a:p>
        </p:txBody>
      </p:sp>
      <p:sp>
        <p:nvSpPr>
          <p:cNvPr id="5" name="Rectangle 4">
            <a:extLst>
              <a:ext uri="{FF2B5EF4-FFF2-40B4-BE49-F238E27FC236}">
                <a16:creationId xmlns:a16="http://schemas.microsoft.com/office/drawing/2014/main" id="{CF82EAA7-38B3-814F-9624-D3ECFABCE3BA}"/>
              </a:ext>
            </a:extLst>
          </p:cNvPr>
          <p:cNvSpPr/>
          <p:nvPr/>
        </p:nvSpPr>
        <p:spPr>
          <a:xfrm>
            <a:off x="4403332" y="3957369"/>
            <a:ext cx="7134350" cy="1107996"/>
          </a:xfrm>
          <a:prstGeom prst="rect">
            <a:avLst/>
          </a:prstGeom>
        </p:spPr>
        <p:txBody>
          <a:bodyPr wrap="square">
            <a:spAutoFit/>
          </a:bodyPr>
          <a:lstStyle/>
          <a:p>
            <a:pPr lvl="0" eaLnBrk="0" fontAlgn="base" hangingPunct="0">
              <a:spcBef>
                <a:spcPct val="0"/>
              </a:spcBef>
              <a:spcAft>
                <a:spcPct val="0"/>
              </a:spcAft>
            </a:pPr>
            <a:r>
              <a:rPr lang="en-US" altLang="en-US" sz="2200" dirty="0">
                <a:latin typeface="Corbel" panose="020B0503020204020204" pitchFamily="34" charset="0"/>
              </a:rPr>
              <a:t>Speed up </a:t>
            </a:r>
            <a:r>
              <a:rPr lang="en-US" altLang="en-US" sz="2200" b="1" dirty="0">
                <a:latin typeface="Corbel" panose="020B0503020204020204" pitchFamily="34" charset="0"/>
              </a:rPr>
              <a:t>this </a:t>
            </a:r>
            <a:r>
              <a:rPr lang="en-US" altLang="en-US" sz="2200" dirty="0">
                <a:latin typeface="Corbel" panose="020B0503020204020204" pitchFamily="34" charset="0"/>
              </a:rPr>
              <a:t>project: </a:t>
            </a:r>
          </a:p>
          <a:p>
            <a:pPr lvl="0" eaLnBrk="0" fontAlgn="base" hangingPunct="0">
              <a:spcBef>
                <a:spcPct val="0"/>
              </a:spcBef>
              <a:spcAft>
                <a:spcPct val="0"/>
              </a:spcAft>
            </a:pPr>
            <a:r>
              <a:rPr lang="en-US" altLang="en-US" sz="2200" dirty="0">
                <a:latin typeface="Corbel" panose="020B0503020204020204" pitchFamily="34" charset="0"/>
              </a:rPr>
              <a:t>Automation makes it faster and easier to redo analyses. The time you save can be spent doing more important stuff.</a:t>
            </a:r>
          </a:p>
        </p:txBody>
      </p:sp>
      <p:sp>
        <p:nvSpPr>
          <p:cNvPr id="7" name="Rectangle 6">
            <a:extLst>
              <a:ext uri="{FF2B5EF4-FFF2-40B4-BE49-F238E27FC236}">
                <a16:creationId xmlns:a16="http://schemas.microsoft.com/office/drawing/2014/main" id="{F1440D04-0E37-D342-8DD2-E7A440820E35}"/>
              </a:ext>
            </a:extLst>
          </p:cNvPr>
          <p:cNvSpPr/>
          <p:nvPr/>
        </p:nvSpPr>
        <p:spPr>
          <a:xfrm>
            <a:off x="4403332" y="5509701"/>
            <a:ext cx="7098106" cy="769441"/>
          </a:xfrm>
          <a:prstGeom prst="rect">
            <a:avLst/>
          </a:prstGeom>
        </p:spPr>
        <p:txBody>
          <a:bodyPr wrap="square">
            <a:spAutoFit/>
          </a:bodyPr>
          <a:lstStyle/>
          <a:p>
            <a:pPr lvl="0" eaLnBrk="0" fontAlgn="base" hangingPunct="0">
              <a:spcBef>
                <a:spcPct val="0"/>
              </a:spcBef>
              <a:spcAft>
                <a:spcPct val="0"/>
              </a:spcAft>
            </a:pPr>
            <a:r>
              <a:rPr lang="en-US" altLang="en-US" sz="2200" dirty="0">
                <a:solidFill>
                  <a:prstClr val="black"/>
                </a:solidFill>
                <a:latin typeface="Corbel" panose="020B0503020204020204" pitchFamily="34" charset="0"/>
              </a:rPr>
              <a:t>Speed up </a:t>
            </a:r>
            <a:r>
              <a:rPr lang="en-US" altLang="en-US" sz="2200" b="1" dirty="0">
                <a:solidFill>
                  <a:prstClr val="black"/>
                </a:solidFill>
                <a:latin typeface="Corbel" panose="020B0503020204020204" pitchFamily="34" charset="0"/>
              </a:rPr>
              <a:t>future </a:t>
            </a:r>
            <a:r>
              <a:rPr lang="en-US" altLang="en-US" sz="2200" dirty="0">
                <a:solidFill>
                  <a:prstClr val="black"/>
                </a:solidFill>
                <a:latin typeface="Corbel" panose="020B0503020204020204" pitchFamily="34" charset="0"/>
              </a:rPr>
              <a:t>projects: </a:t>
            </a:r>
          </a:p>
          <a:p>
            <a:pPr lvl="0" eaLnBrk="0" fontAlgn="base" hangingPunct="0">
              <a:spcBef>
                <a:spcPct val="0"/>
              </a:spcBef>
              <a:spcAft>
                <a:spcPct val="0"/>
              </a:spcAft>
            </a:pPr>
            <a:r>
              <a:rPr lang="en-US" altLang="en-US" sz="2200" dirty="0">
                <a:solidFill>
                  <a:prstClr val="black"/>
                </a:solidFill>
                <a:latin typeface="Corbel" panose="020B0503020204020204" pitchFamily="34" charset="0"/>
              </a:rPr>
              <a:t>You can use the scripts from one project for another one.</a:t>
            </a:r>
          </a:p>
        </p:txBody>
      </p:sp>
      <p:sp>
        <p:nvSpPr>
          <p:cNvPr id="8" name="Rectangle 7">
            <a:extLst>
              <a:ext uri="{FF2B5EF4-FFF2-40B4-BE49-F238E27FC236}">
                <a16:creationId xmlns:a16="http://schemas.microsoft.com/office/drawing/2014/main" id="{39AB7989-DEFE-0A4B-A0C7-5CA8FA79409A}"/>
              </a:ext>
            </a:extLst>
          </p:cNvPr>
          <p:cNvSpPr/>
          <p:nvPr/>
        </p:nvSpPr>
        <p:spPr>
          <a:xfrm>
            <a:off x="4367088" y="372012"/>
            <a:ext cx="7134350" cy="769441"/>
          </a:xfrm>
          <a:prstGeom prst="rect">
            <a:avLst/>
          </a:prstGeom>
        </p:spPr>
        <p:txBody>
          <a:bodyPr wrap="square">
            <a:spAutoFit/>
          </a:bodyPr>
          <a:lstStyle/>
          <a:p>
            <a:r>
              <a:rPr lang="en-US" sz="2200" dirty="0">
                <a:latin typeface="Corbel" panose="020B0503020204020204" pitchFamily="34" charset="0"/>
              </a:rPr>
              <a:t>Rigor, trustworthiness, and transparency; </a:t>
            </a:r>
          </a:p>
          <a:p>
            <a:r>
              <a:rPr lang="en-US" sz="2200" dirty="0">
                <a:latin typeface="Corbel" panose="020B0503020204020204" pitchFamily="34" charset="0"/>
              </a:rPr>
              <a:t>Allows others to verify analyses, find and correct mistakes</a:t>
            </a:r>
          </a:p>
        </p:txBody>
      </p:sp>
      <p:sp>
        <p:nvSpPr>
          <p:cNvPr id="9" name="Rectangle 8">
            <a:extLst>
              <a:ext uri="{FF2B5EF4-FFF2-40B4-BE49-F238E27FC236}">
                <a16:creationId xmlns:a16="http://schemas.microsoft.com/office/drawing/2014/main" id="{C91907A1-7EE8-0F41-8969-BEFBF89BFF16}"/>
              </a:ext>
            </a:extLst>
          </p:cNvPr>
          <p:cNvSpPr/>
          <p:nvPr/>
        </p:nvSpPr>
        <p:spPr>
          <a:xfrm>
            <a:off x="181712" y="372012"/>
            <a:ext cx="4122539" cy="584775"/>
          </a:xfrm>
          <a:prstGeom prst="rect">
            <a:avLst/>
          </a:prstGeom>
        </p:spPr>
        <p:txBody>
          <a:bodyPr wrap="none">
            <a:spAutoFit/>
          </a:bodyPr>
          <a:lstStyle/>
          <a:p>
            <a:r>
              <a:rPr lang="en-US" sz="3200" dirty="0">
                <a:solidFill>
                  <a:srgbClr val="002060"/>
                </a:solidFill>
                <a:latin typeface="American Typewriter" panose="02090604020004020304" pitchFamily="18" charset="77"/>
              </a:rPr>
              <a:t>Scientific Integrity: </a:t>
            </a:r>
          </a:p>
        </p:txBody>
      </p:sp>
      <p:sp>
        <p:nvSpPr>
          <p:cNvPr id="10" name="Rectangle 9">
            <a:extLst>
              <a:ext uri="{FF2B5EF4-FFF2-40B4-BE49-F238E27FC236}">
                <a16:creationId xmlns:a16="http://schemas.microsoft.com/office/drawing/2014/main" id="{CE5EAF9E-CDE8-9647-86ED-A51FC4CB69CF}"/>
              </a:ext>
            </a:extLst>
          </p:cNvPr>
          <p:cNvSpPr/>
          <p:nvPr/>
        </p:nvSpPr>
        <p:spPr>
          <a:xfrm>
            <a:off x="181712" y="1911009"/>
            <a:ext cx="3789820" cy="584775"/>
          </a:xfrm>
          <a:prstGeom prst="rect">
            <a:avLst/>
          </a:prstGeom>
        </p:spPr>
        <p:txBody>
          <a:bodyPr wrap="none">
            <a:spAutoFit/>
          </a:bodyPr>
          <a:lstStyle/>
          <a:p>
            <a:r>
              <a:rPr lang="en-US" sz="3200" dirty="0">
                <a:solidFill>
                  <a:srgbClr val="002060"/>
                </a:solidFill>
                <a:latin typeface="American Typewriter" panose="02090604020004020304" pitchFamily="18" charset="77"/>
              </a:rPr>
              <a:t>Community Good: </a:t>
            </a:r>
          </a:p>
        </p:txBody>
      </p:sp>
      <p:sp>
        <p:nvSpPr>
          <p:cNvPr id="11" name="Rectangle 10">
            <a:extLst>
              <a:ext uri="{FF2B5EF4-FFF2-40B4-BE49-F238E27FC236}">
                <a16:creationId xmlns:a16="http://schemas.microsoft.com/office/drawing/2014/main" id="{106AA1CA-3424-0A40-8113-E0A9C759225C}"/>
              </a:ext>
            </a:extLst>
          </p:cNvPr>
          <p:cNvSpPr/>
          <p:nvPr/>
        </p:nvSpPr>
        <p:spPr>
          <a:xfrm>
            <a:off x="4367088" y="1911009"/>
            <a:ext cx="6045245" cy="430887"/>
          </a:xfrm>
          <a:prstGeom prst="rect">
            <a:avLst/>
          </a:prstGeom>
        </p:spPr>
        <p:txBody>
          <a:bodyPr wrap="none">
            <a:spAutoFit/>
          </a:bodyPr>
          <a:lstStyle/>
          <a:p>
            <a:r>
              <a:rPr lang="en-US" sz="2200" dirty="0">
                <a:latin typeface="Corbel" panose="020B0503020204020204" pitchFamily="34" charset="0"/>
              </a:rPr>
              <a:t>Others can learn from your approach and methods</a:t>
            </a:r>
          </a:p>
        </p:txBody>
      </p:sp>
      <p:sp>
        <p:nvSpPr>
          <p:cNvPr id="12" name="Rectangle 11">
            <a:extLst>
              <a:ext uri="{FF2B5EF4-FFF2-40B4-BE49-F238E27FC236}">
                <a16:creationId xmlns:a16="http://schemas.microsoft.com/office/drawing/2014/main" id="{BAA0A6EA-0539-6C4C-9123-5C64FC87E3C2}"/>
              </a:ext>
            </a:extLst>
          </p:cNvPr>
          <p:cNvSpPr/>
          <p:nvPr/>
        </p:nvSpPr>
        <p:spPr>
          <a:xfrm>
            <a:off x="181712" y="3034507"/>
            <a:ext cx="3919214" cy="584775"/>
          </a:xfrm>
          <a:prstGeom prst="rect">
            <a:avLst/>
          </a:prstGeom>
        </p:spPr>
        <p:txBody>
          <a:bodyPr wrap="none">
            <a:spAutoFit/>
          </a:bodyPr>
          <a:lstStyle/>
          <a:p>
            <a:r>
              <a:rPr lang="en-US" altLang="en-US" sz="3200" dirty="0">
                <a:solidFill>
                  <a:srgbClr val="002060"/>
                </a:solidFill>
                <a:latin typeface="American Typewriter" panose="02090604020004020304" pitchFamily="18" charset="77"/>
                <a:ea typeface="Times New Roman" panose="02020603050405020304" pitchFamily="18" charset="0"/>
              </a:rPr>
              <a:t>Efficient Research:</a:t>
            </a:r>
            <a:endParaRPr lang="en-US" sz="3200" dirty="0">
              <a:solidFill>
                <a:srgbClr val="002060"/>
              </a:solidFill>
              <a:latin typeface="American Typewriter" panose="02090604020004020304" pitchFamily="18" charset="77"/>
            </a:endParaRPr>
          </a:p>
        </p:txBody>
      </p:sp>
    </p:spTree>
    <p:extLst>
      <p:ext uri="{BB962C8B-B14F-4D97-AF65-F5344CB8AC3E}">
        <p14:creationId xmlns:p14="http://schemas.microsoft.com/office/powerpoint/2010/main" val="2050738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CC9205-2B1E-B04F-897B-8A198F0C9B79}"/>
              </a:ext>
            </a:extLst>
          </p:cNvPr>
          <p:cNvSpPr/>
          <p:nvPr/>
        </p:nvSpPr>
        <p:spPr>
          <a:xfrm>
            <a:off x="341046" y="1441698"/>
            <a:ext cx="2021707" cy="1077218"/>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data </a:t>
            </a:r>
          </a:p>
          <a:p>
            <a:pPr algn="ctr"/>
            <a:r>
              <a:rPr lang="en-US" sz="3200" dirty="0">
                <a:solidFill>
                  <a:srgbClr val="202122"/>
                </a:solidFill>
                <a:latin typeface="Corbel" panose="020B0503020204020204" pitchFamily="34" charset="0"/>
                <a:cs typeface="Calibri" panose="020F0502020204030204" pitchFamily="34" charset="0"/>
              </a:rPr>
              <a:t>acquisition</a:t>
            </a:r>
            <a:endParaRPr lang="en-US" sz="3200" dirty="0">
              <a:latin typeface="Corbel" panose="020B0503020204020204" pitchFamily="34" charset="0"/>
              <a:cs typeface="Calibri" panose="020F0502020204030204" pitchFamily="34" charset="0"/>
            </a:endParaRPr>
          </a:p>
        </p:txBody>
      </p:sp>
      <p:sp>
        <p:nvSpPr>
          <p:cNvPr id="3" name="Rectangle 2">
            <a:extLst>
              <a:ext uri="{FF2B5EF4-FFF2-40B4-BE49-F238E27FC236}">
                <a16:creationId xmlns:a16="http://schemas.microsoft.com/office/drawing/2014/main" id="{1D9F2BD9-5D12-5144-810D-EA651DF8D3CA}"/>
              </a:ext>
            </a:extLst>
          </p:cNvPr>
          <p:cNvSpPr/>
          <p:nvPr/>
        </p:nvSpPr>
        <p:spPr>
          <a:xfrm>
            <a:off x="3426546" y="1441698"/>
            <a:ext cx="2005677" cy="1077218"/>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data </a:t>
            </a:r>
          </a:p>
          <a:p>
            <a:pPr algn="ctr"/>
            <a:r>
              <a:rPr lang="en-US" sz="3200" dirty="0">
                <a:solidFill>
                  <a:srgbClr val="202122"/>
                </a:solidFill>
                <a:latin typeface="Corbel" panose="020B0503020204020204" pitchFamily="34" charset="0"/>
                <a:cs typeface="Calibri" panose="020F0502020204030204" pitchFamily="34" charset="0"/>
              </a:rPr>
              <a:t>processing</a:t>
            </a:r>
            <a:endParaRPr lang="en-US" sz="3200" dirty="0">
              <a:latin typeface="Corbel" panose="020B050302020402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55BFB364-E046-6A4E-AF9F-9A01017B5A11}"/>
              </a:ext>
            </a:extLst>
          </p:cNvPr>
          <p:cNvSpPr/>
          <p:nvPr/>
        </p:nvSpPr>
        <p:spPr>
          <a:xfrm>
            <a:off x="6610318" y="1441698"/>
            <a:ext cx="1521570" cy="1077218"/>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data </a:t>
            </a:r>
          </a:p>
          <a:p>
            <a:pPr algn="ctr"/>
            <a:r>
              <a:rPr lang="en-US" sz="3200" dirty="0">
                <a:solidFill>
                  <a:srgbClr val="202122"/>
                </a:solidFill>
                <a:latin typeface="Corbel" panose="020B0503020204020204" pitchFamily="34" charset="0"/>
                <a:cs typeface="Calibri" panose="020F0502020204030204" pitchFamily="34" charset="0"/>
              </a:rPr>
              <a:t>analysis</a:t>
            </a:r>
            <a:endParaRPr lang="en-US" sz="3200" dirty="0">
              <a:latin typeface="Corbel" panose="020B050302020402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0916B7A6-E550-6B46-8C97-20D9BB5DFBD8}"/>
              </a:ext>
            </a:extLst>
          </p:cNvPr>
          <p:cNvSpPr/>
          <p:nvPr/>
        </p:nvSpPr>
        <p:spPr>
          <a:xfrm>
            <a:off x="9295703" y="1465957"/>
            <a:ext cx="2347117" cy="1077218"/>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data </a:t>
            </a:r>
          </a:p>
          <a:p>
            <a:pPr algn="ctr"/>
            <a:r>
              <a:rPr lang="en-US" sz="3200" dirty="0">
                <a:solidFill>
                  <a:srgbClr val="202122"/>
                </a:solidFill>
                <a:latin typeface="Corbel" panose="020B0503020204020204" pitchFamily="34" charset="0"/>
                <a:cs typeface="Calibri" panose="020F0502020204030204" pitchFamily="34" charset="0"/>
              </a:rPr>
              <a:t>presentation</a:t>
            </a:r>
            <a:endParaRPr lang="en-US" sz="3200" dirty="0">
              <a:latin typeface="Corbel" panose="020B0503020204020204" pitchFamily="34" charset="0"/>
              <a:cs typeface="Calibri" panose="020F0502020204030204" pitchFamily="34" charset="0"/>
            </a:endParaRPr>
          </a:p>
        </p:txBody>
      </p:sp>
      <p:sp>
        <p:nvSpPr>
          <p:cNvPr id="6" name="Right Arrow 5">
            <a:extLst>
              <a:ext uri="{FF2B5EF4-FFF2-40B4-BE49-F238E27FC236}">
                <a16:creationId xmlns:a16="http://schemas.microsoft.com/office/drawing/2014/main" id="{F39B486B-94BA-7B4C-9FA3-817166A63255}"/>
              </a:ext>
            </a:extLst>
          </p:cNvPr>
          <p:cNvSpPr/>
          <p:nvPr/>
        </p:nvSpPr>
        <p:spPr>
          <a:xfrm>
            <a:off x="2444595" y="1823144"/>
            <a:ext cx="842963" cy="3143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a:extLst>
              <a:ext uri="{FF2B5EF4-FFF2-40B4-BE49-F238E27FC236}">
                <a16:creationId xmlns:a16="http://schemas.microsoft.com/office/drawing/2014/main" id="{D21CD2E9-2E21-5145-B277-1A3DD743D1A0}"/>
              </a:ext>
            </a:extLst>
          </p:cNvPr>
          <p:cNvSpPr/>
          <p:nvPr/>
        </p:nvSpPr>
        <p:spPr>
          <a:xfrm>
            <a:off x="5645943" y="1847403"/>
            <a:ext cx="842963" cy="3143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a:extLst>
              <a:ext uri="{FF2B5EF4-FFF2-40B4-BE49-F238E27FC236}">
                <a16:creationId xmlns:a16="http://schemas.microsoft.com/office/drawing/2014/main" id="{B7F51955-A4EB-EA4E-9B38-8DED2123FCCB}"/>
              </a:ext>
            </a:extLst>
          </p:cNvPr>
          <p:cNvSpPr/>
          <p:nvPr/>
        </p:nvSpPr>
        <p:spPr>
          <a:xfrm>
            <a:off x="8295572" y="1847403"/>
            <a:ext cx="842963" cy="3143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descr="Clipboard with solid fill">
            <a:extLst>
              <a:ext uri="{FF2B5EF4-FFF2-40B4-BE49-F238E27FC236}">
                <a16:creationId xmlns:a16="http://schemas.microsoft.com/office/drawing/2014/main" id="{6ACBD940-986B-0A48-B839-D26C4A984B3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94699" y="2837557"/>
            <a:ext cx="914400" cy="914400"/>
          </a:xfrm>
          <a:prstGeom prst="rect">
            <a:avLst/>
          </a:prstGeom>
        </p:spPr>
      </p:pic>
      <p:pic>
        <p:nvPicPr>
          <p:cNvPr id="12" name="Graphic 11" descr="Mop and bucket with solid fill">
            <a:extLst>
              <a:ext uri="{FF2B5EF4-FFF2-40B4-BE49-F238E27FC236}">
                <a16:creationId xmlns:a16="http://schemas.microsoft.com/office/drawing/2014/main" id="{9BD416E8-4E76-0D41-ABBB-8D98E02DE4B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852863" y="2701843"/>
            <a:ext cx="914400" cy="914400"/>
          </a:xfrm>
          <a:prstGeom prst="rect">
            <a:avLst/>
          </a:prstGeom>
        </p:spPr>
      </p:pic>
      <p:pic>
        <p:nvPicPr>
          <p:cNvPr id="16" name="Graphic 15" descr="Programmer female with solid fill">
            <a:extLst>
              <a:ext uri="{FF2B5EF4-FFF2-40B4-BE49-F238E27FC236}">
                <a16:creationId xmlns:a16="http://schemas.microsoft.com/office/drawing/2014/main" id="{40B2F0DE-FDDA-B24B-94CD-DA09E76E7A5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910389" y="2701843"/>
            <a:ext cx="914400" cy="914400"/>
          </a:xfrm>
          <a:prstGeom prst="rect">
            <a:avLst/>
          </a:prstGeom>
        </p:spPr>
      </p:pic>
      <p:pic>
        <p:nvPicPr>
          <p:cNvPr id="18" name="Graphic 17" descr="Bar chart with solid fill">
            <a:extLst>
              <a:ext uri="{FF2B5EF4-FFF2-40B4-BE49-F238E27FC236}">
                <a16:creationId xmlns:a16="http://schemas.microsoft.com/office/drawing/2014/main" id="{49B016BF-D95A-7949-96C4-91EC6B4F0B6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292586" y="2754677"/>
            <a:ext cx="914400" cy="914400"/>
          </a:xfrm>
          <a:prstGeom prst="rect">
            <a:avLst/>
          </a:prstGeom>
        </p:spPr>
      </p:pic>
      <p:pic>
        <p:nvPicPr>
          <p:cNvPr id="20" name="Graphic 19" descr="Document with solid fill">
            <a:extLst>
              <a:ext uri="{FF2B5EF4-FFF2-40B4-BE49-F238E27FC236}">
                <a16:creationId xmlns:a16="http://schemas.microsoft.com/office/drawing/2014/main" id="{A2D0CCFA-7109-0642-A7D9-15BEB195B82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313844" y="2754677"/>
            <a:ext cx="914400" cy="914400"/>
          </a:xfrm>
          <a:prstGeom prst="rect">
            <a:avLst/>
          </a:prstGeom>
        </p:spPr>
      </p:pic>
      <p:sp>
        <p:nvSpPr>
          <p:cNvPr id="23" name="Rectangle 22">
            <a:extLst>
              <a:ext uri="{FF2B5EF4-FFF2-40B4-BE49-F238E27FC236}">
                <a16:creationId xmlns:a16="http://schemas.microsoft.com/office/drawing/2014/main" id="{C5F67B49-D732-F341-99BB-08175DFDEF66}"/>
              </a:ext>
            </a:extLst>
          </p:cNvPr>
          <p:cNvSpPr/>
          <p:nvPr/>
        </p:nvSpPr>
        <p:spPr>
          <a:xfrm>
            <a:off x="3175167" y="4908470"/>
            <a:ext cx="5841664" cy="1015663"/>
          </a:xfrm>
          <a:prstGeom prst="rect">
            <a:avLst/>
          </a:prstGeom>
          <a:noFill/>
          <a:ln>
            <a:solidFill>
              <a:schemeClr val="bg2">
                <a:lumMod val="50000"/>
              </a:schemeClr>
            </a:solidFill>
          </a:ln>
        </p:spPr>
        <p:txBody>
          <a:bodyPr wrap="none">
            <a:spAutoFit/>
          </a:bodyPr>
          <a:lstStyle/>
          <a:p>
            <a:pPr algn="ctr"/>
            <a:r>
              <a:rPr lang="en-US" sz="6000" dirty="0">
                <a:solidFill>
                  <a:schemeClr val="bg2">
                    <a:lumMod val="50000"/>
                  </a:schemeClr>
                </a:solidFill>
                <a:latin typeface="American Typewriter" panose="02090604020004020304" pitchFamily="18" charset="77"/>
                <a:cs typeface="Calibri" panose="020F0502020204030204" pitchFamily="34" charset="0"/>
              </a:rPr>
              <a:t>Documentation</a:t>
            </a:r>
          </a:p>
        </p:txBody>
      </p:sp>
      <p:sp>
        <p:nvSpPr>
          <p:cNvPr id="25" name="Right Brace 24">
            <a:extLst>
              <a:ext uri="{FF2B5EF4-FFF2-40B4-BE49-F238E27FC236}">
                <a16:creationId xmlns:a16="http://schemas.microsoft.com/office/drawing/2014/main" id="{A5ECC6E2-7975-154C-BFA0-65321D19147E}"/>
              </a:ext>
            </a:extLst>
          </p:cNvPr>
          <p:cNvSpPr/>
          <p:nvPr/>
        </p:nvSpPr>
        <p:spPr>
          <a:xfrm rot="5400000">
            <a:off x="5862882" y="-1092983"/>
            <a:ext cx="499615" cy="11503291"/>
          </a:xfrm>
          <a:prstGeom prst="rightBrac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1430789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0888CA-7499-E946-A342-A3731FEA6A1C}"/>
              </a:ext>
            </a:extLst>
          </p:cNvPr>
          <p:cNvSpPr/>
          <p:nvPr/>
        </p:nvSpPr>
        <p:spPr>
          <a:xfrm>
            <a:off x="1769796" y="4484935"/>
            <a:ext cx="2021707" cy="584775"/>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acquisition</a:t>
            </a:r>
            <a:endParaRPr lang="en-US" sz="3200" dirty="0">
              <a:latin typeface="Corbel" panose="020B0503020204020204" pitchFamily="34" charset="0"/>
              <a:cs typeface="Calibri" panose="020F0502020204030204" pitchFamily="34" charset="0"/>
            </a:endParaRPr>
          </a:p>
        </p:txBody>
      </p:sp>
      <p:sp>
        <p:nvSpPr>
          <p:cNvPr id="3" name="Rectangle 2">
            <a:extLst>
              <a:ext uri="{FF2B5EF4-FFF2-40B4-BE49-F238E27FC236}">
                <a16:creationId xmlns:a16="http://schemas.microsoft.com/office/drawing/2014/main" id="{48444006-D545-264C-8A90-C39BEF09F52B}"/>
              </a:ext>
            </a:extLst>
          </p:cNvPr>
          <p:cNvSpPr/>
          <p:nvPr/>
        </p:nvSpPr>
        <p:spPr>
          <a:xfrm>
            <a:off x="4855296" y="4484935"/>
            <a:ext cx="2005677" cy="584775"/>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processing</a:t>
            </a:r>
            <a:endParaRPr lang="en-US" sz="3200" dirty="0">
              <a:latin typeface="Corbel" panose="020B050302020402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DF02BB9C-25CA-C446-9D6B-FDFA3E5FCF80}"/>
              </a:ext>
            </a:extLst>
          </p:cNvPr>
          <p:cNvSpPr/>
          <p:nvPr/>
        </p:nvSpPr>
        <p:spPr>
          <a:xfrm>
            <a:off x="8039068" y="4484935"/>
            <a:ext cx="1521570" cy="584775"/>
          </a:xfrm>
          <a:prstGeom prst="rect">
            <a:avLst/>
          </a:prstGeom>
        </p:spPr>
        <p:txBody>
          <a:bodyPr wrap="none">
            <a:spAutoFit/>
          </a:bodyPr>
          <a:lstStyle/>
          <a:p>
            <a:pPr algn="ctr"/>
            <a:r>
              <a:rPr lang="en-US" sz="3200" dirty="0">
                <a:solidFill>
                  <a:srgbClr val="202122"/>
                </a:solidFill>
                <a:latin typeface="Corbel" panose="020B0503020204020204" pitchFamily="34" charset="0"/>
                <a:cs typeface="Calibri" panose="020F0502020204030204" pitchFamily="34" charset="0"/>
              </a:rPr>
              <a:t>analysis</a:t>
            </a:r>
            <a:endParaRPr lang="en-US" sz="3200" dirty="0">
              <a:latin typeface="Corbel" panose="020B0503020204020204" pitchFamily="34" charset="0"/>
              <a:cs typeface="Calibri" panose="020F0502020204030204" pitchFamily="34" charset="0"/>
            </a:endParaRPr>
          </a:p>
        </p:txBody>
      </p:sp>
      <p:pic>
        <p:nvPicPr>
          <p:cNvPr id="2050" name="Picture 2">
            <a:extLst>
              <a:ext uri="{FF2B5EF4-FFF2-40B4-BE49-F238E27FC236}">
                <a16:creationId xmlns:a16="http://schemas.microsoft.com/office/drawing/2014/main" id="{415992CE-84B1-4D49-9421-8691847D76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4940" y="943517"/>
            <a:ext cx="5386387" cy="3083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977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7FFDD1C-9B1D-0F41-8B8E-A5ECC6A81EDB}"/>
              </a:ext>
            </a:extLst>
          </p:cNvPr>
          <p:cNvSpPr/>
          <p:nvPr/>
        </p:nvSpPr>
        <p:spPr>
          <a:xfrm>
            <a:off x="359569" y="166897"/>
            <a:ext cx="3912394" cy="5170646"/>
          </a:xfrm>
          <a:prstGeom prst="rect">
            <a:avLst/>
          </a:prstGeom>
        </p:spPr>
        <p:txBody>
          <a:bodyPr wrap="square">
            <a:spAutoFit/>
          </a:bodyPr>
          <a:lstStyle/>
          <a:p>
            <a:r>
              <a:rPr lang="en-US" sz="1000" b="1" dirty="0">
                <a:solidFill>
                  <a:srgbClr val="231F20"/>
                </a:solidFill>
                <a:latin typeface="ff-meta-serif-web-pro"/>
              </a:rPr>
              <a:t>MOLE POBLANO </a:t>
            </a:r>
            <a:r>
              <a:rPr lang="en-US" sz="1000" i="1" dirty="0">
                <a:solidFill>
                  <a:srgbClr val="231F20"/>
                </a:solidFill>
                <a:latin typeface="ff-meta-serif-web-pro"/>
              </a:rPr>
              <a:t>Makes 12 servings</a:t>
            </a:r>
            <a:endParaRPr lang="en-US" sz="1000" dirty="0">
              <a:solidFill>
                <a:srgbClr val="231F20"/>
              </a:solidFill>
              <a:latin typeface="ff-meta-serif-web-pro"/>
            </a:endParaRPr>
          </a:p>
          <a:p>
            <a:r>
              <a:rPr lang="en-US" sz="1000" dirty="0">
                <a:solidFill>
                  <a:srgbClr val="231F20"/>
                </a:solidFill>
                <a:latin typeface="ff-meta-serif-web-pro"/>
              </a:rPr>
              <a:t>16 dried </a:t>
            </a:r>
            <a:r>
              <a:rPr lang="en-US" sz="1000" dirty="0" err="1">
                <a:solidFill>
                  <a:srgbClr val="231F20"/>
                </a:solidFill>
                <a:latin typeface="ff-meta-serif-web-pro"/>
              </a:rPr>
              <a:t>mulato</a:t>
            </a:r>
            <a:r>
              <a:rPr lang="en-US" sz="1000" dirty="0">
                <a:solidFill>
                  <a:srgbClr val="231F20"/>
                </a:solidFill>
                <a:latin typeface="ff-meta-serif-web-pro"/>
              </a:rPr>
              <a:t> chilies</a:t>
            </a:r>
          </a:p>
          <a:p>
            <a:r>
              <a:rPr lang="en-US" sz="1000" dirty="0">
                <a:solidFill>
                  <a:srgbClr val="231F20"/>
                </a:solidFill>
                <a:latin typeface="ff-meta-serif-web-pro"/>
              </a:rPr>
              <a:t>20 dried </a:t>
            </a:r>
            <a:r>
              <a:rPr lang="en-US" sz="1000" dirty="0" err="1">
                <a:solidFill>
                  <a:srgbClr val="231F20"/>
                </a:solidFill>
                <a:latin typeface="ff-meta-serif-web-pro"/>
              </a:rPr>
              <a:t>pasilla</a:t>
            </a:r>
            <a:r>
              <a:rPr lang="en-US" sz="1000" dirty="0">
                <a:solidFill>
                  <a:srgbClr val="231F20"/>
                </a:solidFill>
                <a:latin typeface="ff-meta-serif-web-pro"/>
              </a:rPr>
              <a:t> negro chilies</a:t>
            </a:r>
          </a:p>
          <a:p>
            <a:r>
              <a:rPr lang="en-US" sz="1000" dirty="0">
                <a:solidFill>
                  <a:srgbClr val="231F20"/>
                </a:solidFill>
                <a:latin typeface="ff-meta-serif-web-pro"/>
              </a:rPr>
              <a:t>10 dried ancho chilies</a:t>
            </a:r>
          </a:p>
          <a:p>
            <a:r>
              <a:rPr lang="en-US" sz="1000" dirty="0">
                <a:solidFill>
                  <a:srgbClr val="231F20"/>
                </a:solidFill>
                <a:latin typeface="ff-meta-serif-web-pro"/>
              </a:rPr>
              <a:t>14 dried chipotle chilies</a:t>
            </a:r>
          </a:p>
          <a:p>
            <a:r>
              <a:rPr lang="en-US" sz="1000" dirty="0">
                <a:solidFill>
                  <a:srgbClr val="231F20"/>
                </a:solidFill>
                <a:latin typeface="ff-meta-serif-web-pro"/>
              </a:rPr>
              <a:t>4 dried </a:t>
            </a:r>
            <a:r>
              <a:rPr lang="en-US" sz="1000" dirty="0" err="1">
                <a:solidFill>
                  <a:srgbClr val="231F20"/>
                </a:solidFill>
                <a:latin typeface="ff-meta-serif-web-pro"/>
              </a:rPr>
              <a:t>puya</a:t>
            </a:r>
            <a:r>
              <a:rPr lang="en-US" sz="1000" dirty="0">
                <a:solidFill>
                  <a:srgbClr val="231F20"/>
                </a:solidFill>
                <a:latin typeface="ff-meta-serif-web-pro"/>
              </a:rPr>
              <a:t> chilies, optional, see note</a:t>
            </a:r>
          </a:p>
          <a:p>
            <a:r>
              <a:rPr lang="en-US" sz="1000" dirty="0">
                <a:solidFill>
                  <a:srgbClr val="231F20"/>
                </a:solidFill>
                <a:latin typeface="ff-meta-serif-web-pro"/>
              </a:rPr>
              <a:t>1½ cups corn oil, divided</a:t>
            </a:r>
          </a:p>
          <a:p>
            <a:r>
              <a:rPr lang="en-US" sz="1000" dirty="0">
                <a:solidFill>
                  <a:srgbClr val="231F20"/>
                </a:solidFill>
                <a:latin typeface="ff-meta-serif-web-pro"/>
              </a:rPr>
              <a:t>1 teaspoon white vinegar</a:t>
            </a:r>
          </a:p>
          <a:p>
            <a:r>
              <a:rPr lang="en-US" sz="1000" dirty="0">
                <a:solidFill>
                  <a:srgbClr val="231F20"/>
                </a:solidFill>
                <a:latin typeface="ff-meta-serif-web-pro"/>
              </a:rPr>
              <a:t>2 large plum tomatoes</a:t>
            </a:r>
          </a:p>
          <a:p>
            <a:r>
              <a:rPr lang="en-US" sz="1000" dirty="0">
                <a:solidFill>
                  <a:srgbClr val="231F20"/>
                </a:solidFill>
                <a:latin typeface="ff-meta-serif-web-pro"/>
              </a:rPr>
              <a:t>½ small onion</a:t>
            </a:r>
          </a:p>
          <a:p>
            <a:r>
              <a:rPr lang="en-US" sz="1000" dirty="0">
                <a:solidFill>
                  <a:srgbClr val="231F20"/>
                </a:solidFill>
                <a:latin typeface="ff-meta-serif-web-pro"/>
              </a:rPr>
              <a:t>6 cloves garlic, peeled, divided</a:t>
            </a:r>
          </a:p>
          <a:p>
            <a:r>
              <a:rPr lang="en-US" sz="1000" dirty="0">
                <a:solidFill>
                  <a:srgbClr val="231F20"/>
                </a:solidFill>
                <a:latin typeface="ff-meta-serif-web-pro"/>
              </a:rPr>
              <a:t>¼ teaspoon coriander seeds</a:t>
            </a:r>
          </a:p>
          <a:p>
            <a:r>
              <a:rPr lang="en-US" sz="1000" dirty="0">
                <a:solidFill>
                  <a:srgbClr val="231F20"/>
                </a:solidFill>
                <a:latin typeface="ff-meta-serif-web-pro"/>
              </a:rPr>
              <a:t>¼ teaspoon anise seeds</a:t>
            </a:r>
          </a:p>
          <a:p>
            <a:r>
              <a:rPr lang="en-US" sz="1000" dirty="0">
                <a:solidFill>
                  <a:srgbClr val="231F20"/>
                </a:solidFill>
                <a:latin typeface="ff-meta-serif-web-pro"/>
              </a:rPr>
              <a:t>2 tablespoons pepitas (pumpkin seeds)</a:t>
            </a:r>
          </a:p>
          <a:p>
            <a:r>
              <a:rPr lang="en-US" sz="1000" dirty="0">
                <a:solidFill>
                  <a:srgbClr val="231F20"/>
                </a:solidFill>
                <a:latin typeface="ff-meta-serif-web-pro"/>
              </a:rPr>
              <a:t>¾ teaspoon black peppercorns</a:t>
            </a:r>
          </a:p>
          <a:p>
            <a:r>
              <a:rPr lang="en-US" sz="1000" dirty="0">
                <a:solidFill>
                  <a:srgbClr val="231F20"/>
                </a:solidFill>
                <a:latin typeface="ff-meta-serif-web-pro"/>
              </a:rPr>
              <a:t>2 whole cloves</a:t>
            </a:r>
          </a:p>
          <a:p>
            <a:r>
              <a:rPr lang="en-US" sz="1000" dirty="0">
                <a:solidFill>
                  <a:srgbClr val="231F20"/>
                </a:solidFill>
                <a:latin typeface="ff-meta-serif-web-pro"/>
              </a:rPr>
              <a:t>½ cup sesame seeds, toasted, divided</a:t>
            </a:r>
          </a:p>
          <a:p>
            <a:r>
              <a:rPr lang="en-US" sz="1000" dirty="0">
                <a:solidFill>
                  <a:srgbClr val="231F20"/>
                </a:solidFill>
                <a:latin typeface="ff-meta-serif-web-pro"/>
              </a:rPr>
              <a:t>1 stick cinnamon</a:t>
            </a:r>
          </a:p>
          <a:p>
            <a:r>
              <a:rPr lang="en-US" sz="1000" dirty="0">
                <a:solidFill>
                  <a:srgbClr val="231F20"/>
                </a:solidFill>
                <a:latin typeface="ff-meta-serif-web-pro"/>
              </a:rPr>
              <a:t>1 corn tortilla</a:t>
            </a:r>
          </a:p>
          <a:p>
            <a:r>
              <a:rPr lang="en-US" sz="1000" dirty="0">
                <a:solidFill>
                  <a:srgbClr val="231F20"/>
                </a:solidFill>
                <a:latin typeface="ff-meta-serif-web-pro"/>
              </a:rPr>
              <a:t>¼ bolillo roll, sliced crosswise in 4 slices</a:t>
            </a:r>
          </a:p>
          <a:p>
            <a:r>
              <a:rPr lang="en-US" sz="1000" dirty="0">
                <a:solidFill>
                  <a:srgbClr val="231F20"/>
                </a:solidFill>
                <a:latin typeface="ff-meta-serif-web-pro"/>
              </a:rPr>
              <a:t>¼ ripe plantain, sliced</a:t>
            </a:r>
          </a:p>
          <a:p>
            <a:r>
              <a:rPr lang="en-US" sz="1000" dirty="0">
                <a:solidFill>
                  <a:srgbClr val="231F20"/>
                </a:solidFill>
                <a:latin typeface="ff-meta-serif-web-pro"/>
              </a:rPr>
              <a:t>¼ cup shelled raw peanuts</a:t>
            </a:r>
          </a:p>
          <a:p>
            <a:r>
              <a:rPr lang="en-US" sz="1000" dirty="0">
                <a:solidFill>
                  <a:srgbClr val="231F20"/>
                </a:solidFill>
                <a:latin typeface="ff-meta-serif-web-pro"/>
              </a:rPr>
              <a:t>1/3 cup plus 1 tablespoon blanched almonds</a:t>
            </a:r>
          </a:p>
          <a:p>
            <a:r>
              <a:rPr lang="en-US" sz="1000" dirty="0">
                <a:solidFill>
                  <a:srgbClr val="231F20"/>
                </a:solidFill>
                <a:latin typeface="ff-meta-serif-web-pro"/>
              </a:rPr>
              <a:t>1/3 cup raisins</a:t>
            </a:r>
          </a:p>
          <a:p>
            <a:r>
              <a:rPr lang="en-US" sz="1000" dirty="0">
                <a:solidFill>
                  <a:srgbClr val="231F20"/>
                </a:solidFill>
                <a:latin typeface="ff-meta-serif-web-pro"/>
              </a:rPr>
              <a:t>Leaves from 1 sprig thyme</a:t>
            </a:r>
          </a:p>
          <a:p>
            <a:r>
              <a:rPr lang="en-US" sz="1000" dirty="0">
                <a:solidFill>
                  <a:srgbClr val="231F20"/>
                </a:solidFill>
                <a:latin typeface="ff-meta-serif-web-pro"/>
              </a:rPr>
              <a:t>1 sprig Italian parsley</a:t>
            </a:r>
          </a:p>
          <a:p>
            <a:r>
              <a:rPr lang="en-US" sz="1000" dirty="0">
                <a:solidFill>
                  <a:srgbClr val="231F20"/>
                </a:solidFill>
                <a:latin typeface="ff-meta-serif-web-pro"/>
              </a:rPr>
              <a:t>2 tablespoons salt, divided</a:t>
            </a:r>
          </a:p>
          <a:p>
            <a:r>
              <a:rPr lang="en-US" sz="1000" dirty="0">
                <a:solidFill>
                  <a:srgbClr val="231F20"/>
                </a:solidFill>
                <a:latin typeface="ff-meta-serif-web-pro"/>
              </a:rPr>
              <a:t>2 tablets Mexican chocolate, or 6 ounces dark chocolate, chopped</a:t>
            </a:r>
          </a:p>
          <a:p>
            <a:r>
              <a:rPr lang="en-US" sz="1000" dirty="0">
                <a:solidFill>
                  <a:srgbClr val="231F20"/>
                </a:solidFill>
                <a:latin typeface="ff-meta-serif-web-pro"/>
              </a:rPr>
              <a:t>½ to 1 cup sugar, according to taste</a:t>
            </a:r>
          </a:p>
          <a:p>
            <a:r>
              <a:rPr lang="en-US" sz="1000" dirty="0">
                <a:solidFill>
                  <a:srgbClr val="231F20"/>
                </a:solidFill>
                <a:latin typeface="ff-meta-serif-web-pro"/>
              </a:rPr>
              <a:t>2 whole chickens, cut into serving pieces, or 6 pounds chicken parts</a:t>
            </a:r>
          </a:p>
          <a:p>
            <a:r>
              <a:rPr lang="en-US" sz="1000" dirty="0">
                <a:solidFill>
                  <a:srgbClr val="231F20"/>
                </a:solidFill>
                <a:latin typeface="ff-meta-serif-web-pro"/>
              </a:rPr>
              <a:t>1 medium onion, peeled and cut into quarters</a:t>
            </a:r>
          </a:p>
          <a:p>
            <a:r>
              <a:rPr lang="en-US" sz="1000" dirty="0">
                <a:solidFill>
                  <a:srgbClr val="231F20"/>
                </a:solidFill>
                <a:latin typeface="ff-meta-serif-web-pro"/>
              </a:rPr>
              <a:t>4 bay leaves</a:t>
            </a:r>
          </a:p>
          <a:p>
            <a:r>
              <a:rPr lang="en-US" sz="1000" dirty="0">
                <a:solidFill>
                  <a:srgbClr val="231F20"/>
                </a:solidFill>
                <a:latin typeface="ff-meta-serif-web-pro"/>
              </a:rPr>
              <a:t>¾ cup Mexican crema for garnish</a:t>
            </a:r>
            <a:endParaRPr lang="en-US" sz="1000" dirty="0"/>
          </a:p>
        </p:txBody>
      </p:sp>
      <p:sp>
        <p:nvSpPr>
          <p:cNvPr id="3" name="Rectangle 2">
            <a:extLst>
              <a:ext uri="{FF2B5EF4-FFF2-40B4-BE49-F238E27FC236}">
                <a16:creationId xmlns:a16="http://schemas.microsoft.com/office/drawing/2014/main" id="{FF379C55-4B88-1F46-959C-12C841DBF504}"/>
              </a:ext>
            </a:extLst>
          </p:cNvPr>
          <p:cNvSpPr/>
          <p:nvPr/>
        </p:nvSpPr>
        <p:spPr>
          <a:xfrm>
            <a:off x="4586289" y="-71231"/>
            <a:ext cx="6960392" cy="6401753"/>
          </a:xfrm>
          <a:prstGeom prst="rect">
            <a:avLst/>
          </a:prstGeom>
        </p:spPr>
        <p:txBody>
          <a:bodyPr wrap="square">
            <a:spAutoFit/>
          </a:bodyPr>
          <a:lstStyle/>
          <a:p>
            <a:endParaRPr lang="en-US" sz="1000" dirty="0">
              <a:solidFill>
                <a:srgbClr val="231F20"/>
              </a:solidFill>
              <a:latin typeface="ff-meta-serif-web-pro"/>
            </a:endParaRPr>
          </a:p>
          <a:p>
            <a:r>
              <a:rPr lang="en-US" sz="1000" b="1" i="1" dirty="0">
                <a:solidFill>
                  <a:srgbClr val="231F20"/>
                </a:solidFill>
                <a:latin typeface="ff-meta-serif-web-pro"/>
              </a:rPr>
              <a:t>Note: </a:t>
            </a:r>
            <a:r>
              <a:rPr lang="en-US" sz="1000" i="1" dirty="0">
                <a:solidFill>
                  <a:srgbClr val="231F20"/>
                </a:solidFill>
                <a:latin typeface="ff-meta-serif-web-pro"/>
              </a:rPr>
              <a:t>To make a milder version, omit the </a:t>
            </a:r>
            <a:r>
              <a:rPr lang="en-US" sz="1000" i="1" dirty="0" err="1">
                <a:solidFill>
                  <a:srgbClr val="231F20"/>
                </a:solidFill>
                <a:latin typeface="ff-meta-serif-web-pro"/>
              </a:rPr>
              <a:t>puya</a:t>
            </a:r>
            <a:r>
              <a:rPr lang="en-US" sz="1000" i="1" dirty="0">
                <a:solidFill>
                  <a:srgbClr val="231F20"/>
                </a:solidFill>
                <a:latin typeface="ff-meta-serif-web-pro"/>
              </a:rPr>
              <a:t> chilies. The chilies, Mexican chocolate and crema (a type of sour cream) are available in Mexican and Latin markets.</a:t>
            </a:r>
            <a:endParaRPr lang="en-US" sz="1000" dirty="0">
              <a:solidFill>
                <a:srgbClr val="231F20"/>
              </a:solidFill>
              <a:latin typeface="ff-meta-serif-web-pro"/>
            </a:endParaRPr>
          </a:p>
          <a:p>
            <a:r>
              <a:rPr lang="en-US" sz="1000" b="1" dirty="0">
                <a:solidFill>
                  <a:srgbClr val="231F20"/>
                </a:solidFill>
                <a:latin typeface="ff-meta-serif-web-pro"/>
              </a:rPr>
              <a:t>1. </a:t>
            </a:r>
            <a:r>
              <a:rPr lang="en-US" sz="1000" dirty="0">
                <a:solidFill>
                  <a:srgbClr val="231F20"/>
                </a:solidFill>
                <a:latin typeface="ff-meta-serif-web-pro"/>
              </a:rPr>
              <a:t>The day before making the mole, remove the stems and seeds from the chilies; rinse the chilies and pat dry. Reserve ¾ teaspoon of the seeds and set aside. Heat ½ cup oil in a large skillet, add the chilies (in batches if necessary) and fry until glossy, about four minutes. Drain and place in a Dutch oven. Cover with 10 cups hot water, add the vinegar and let stand overnight.</a:t>
            </a:r>
          </a:p>
          <a:p>
            <a:r>
              <a:rPr lang="en-US" sz="1000" b="1" dirty="0">
                <a:solidFill>
                  <a:srgbClr val="231F20"/>
                </a:solidFill>
                <a:latin typeface="ff-meta-serif-web-pro"/>
              </a:rPr>
              <a:t>2.</a:t>
            </a:r>
            <a:r>
              <a:rPr lang="en-US" sz="1000" dirty="0">
                <a:solidFill>
                  <a:srgbClr val="231F20"/>
                </a:solidFill>
                <a:latin typeface="ff-meta-serif-web-pro"/>
              </a:rPr>
              <a:t> The next day (or several hours later), drain the chilies and reserve the soaking liquid. Working in batches, place the drained chilies in a blender. Add enough soaking liquid to blend them smoothly. Repeat with the remaining chilies and set the mixture aside. This makes about eight cups.</a:t>
            </a:r>
          </a:p>
          <a:p>
            <a:r>
              <a:rPr lang="en-US" sz="1000" b="1" dirty="0">
                <a:solidFill>
                  <a:srgbClr val="231F20"/>
                </a:solidFill>
                <a:latin typeface="ff-meta-serif-web-pro"/>
              </a:rPr>
              <a:t>3.</a:t>
            </a:r>
            <a:r>
              <a:rPr lang="en-US" sz="1000" dirty="0">
                <a:solidFill>
                  <a:srgbClr val="231F20"/>
                </a:solidFill>
                <a:latin typeface="ff-meta-serif-web-pro"/>
              </a:rPr>
              <a:t> Cut the tomatoes in half lengthwise. Do not peel them before or after roasting. Slice ½ small onion crosswise into 1-inch-thick pieces. Roast the tomatoes, sliced onion and 2 cloves of garlic in an ungreased skillet over medium-high heat until spotted with brown. Set aside.</a:t>
            </a:r>
          </a:p>
          <a:p>
            <a:r>
              <a:rPr lang="en-US" sz="1000" b="1" dirty="0">
                <a:solidFill>
                  <a:srgbClr val="231F20"/>
                </a:solidFill>
                <a:latin typeface="ff-meta-serif-web-pro"/>
              </a:rPr>
              <a:t>4. </a:t>
            </a:r>
            <a:r>
              <a:rPr lang="en-US" sz="1000" dirty="0">
                <a:solidFill>
                  <a:srgbClr val="231F20"/>
                </a:solidFill>
                <a:latin typeface="ff-meta-serif-web-pro"/>
              </a:rPr>
              <a:t>Add the coriander seeds, anise seeds, pepitas, reserved chile seeds, peppercorns, cloves, ¼ cup plus 2 tablespoons of the sesame seeds and cinnamon stick to the skillet and roast just until fragrant, about one minute. Transfer to another bowl.</a:t>
            </a:r>
          </a:p>
          <a:p>
            <a:r>
              <a:rPr lang="en-US" sz="1000" b="1" dirty="0">
                <a:solidFill>
                  <a:srgbClr val="231F20"/>
                </a:solidFill>
                <a:latin typeface="ff-meta-serif-web-pro"/>
              </a:rPr>
              <a:t>5.</a:t>
            </a:r>
            <a:r>
              <a:rPr lang="en-US" sz="1000" dirty="0">
                <a:solidFill>
                  <a:srgbClr val="231F20"/>
                </a:solidFill>
                <a:latin typeface="ff-meta-serif-web-pro"/>
              </a:rPr>
              <a:t> Add ½ cup oil to the skillet. When the oil is hot, fry the tortilla, then the bolillo slices, until the tortilla is crisp and the bolillo slices are golden. Remove and drain on a paper towel. Fry the plantain slices until golden and softened. Remove with a slotted spoon. Set aside.</a:t>
            </a:r>
          </a:p>
          <a:p>
            <a:r>
              <a:rPr lang="en-US" sz="1000" b="1" dirty="0">
                <a:solidFill>
                  <a:srgbClr val="231F20"/>
                </a:solidFill>
                <a:latin typeface="ff-meta-serif-web-pro"/>
              </a:rPr>
              <a:t>6.</a:t>
            </a:r>
            <a:r>
              <a:rPr lang="en-US" sz="1000" dirty="0">
                <a:solidFill>
                  <a:srgbClr val="231F20"/>
                </a:solidFill>
                <a:latin typeface="ff-meta-serif-web-pro"/>
              </a:rPr>
              <a:t> Fry the peanuts, almonds and raisins for about one minute until almonds and peanuts are well-browned. Drain on a paper towel. Fry the seeds and spices toasted in step four for 30 seconds. Strain them through a sieve, discarding the oil.</a:t>
            </a:r>
          </a:p>
          <a:p>
            <a:r>
              <a:rPr lang="en-US" sz="1000" b="1" dirty="0">
                <a:solidFill>
                  <a:srgbClr val="231F20"/>
                </a:solidFill>
                <a:latin typeface="ff-meta-serif-web-pro"/>
              </a:rPr>
              <a:t>7.</a:t>
            </a:r>
            <a:r>
              <a:rPr lang="en-US" sz="1000" dirty="0">
                <a:solidFill>
                  <a:srgbClr val="231F20"/>
                </a:solidFill>
                <a:latin typeface="ff-meta-serif-web-pro"/>
              </a:rPr>
              <a:t> Heat the remaining ½ cup oil in a Dutch oven. Add the puréed chile mixture and enough of the reserved soaking liquid to keep the puréed mixture from erupting like a volcano when it simmers. Simmer for 10 to 15 minutes, stirring often.</a:t>
            </a:r>
          </a:p>
          <a:p>
            <a:r>
              <a:rPr lang="en-US" sz="1000" b="1" dirty="0">
                <a:solidFill>
                  <a:srgbClr val="231F20"/>
                </a:solidFill>
                <a:latin typeface="ff-meta-serif-web-pro"/>
              </a:rPr>
              <a:t>8.</a:t>
            </a:r>
            <a:r>
              <a:rPr lang="en-US" sz="1000" dirty="0">
                <a:solidFill>
                  <a:srgbClr val="231F20"/>
                </a:solidFill>
                <a:latin typeface="ff-meta-serif-web-pro"/>
              </a:rPr>
              <a:t> Add the fried cinnamon stick to the puréed chile mixture. In a blender, combine the rest of the spices, seeds, nuts and raisins. Grind with enough chile soaking liquid to purée. Add to the chile mixture.</a:t>
            </a:r>
          </a:p>
          <a:p>
            <a:r>
              <a:rPr lang="en-US" sz="1000" b="1" dirty="0">
                <a:solidFill>
                  <a:srgbClr val="231F20"/>
                </a:solidFill>
                <a:latin typeface="ff-meta-serif-web-pro"/>
              </a:rPr>
              <a:t>9.</a:t>
            </a:r>
            <a:r>
              <a:rPr lang="en-US" sz="1000" dirty="0">
                <a:solidFill>
                  <a:srgbClr val="231F20"/>
                </a:solidFill>
                <a:latin typeface="ff-meta-serif-web-pro"/>
              </a:rPr>
              <a:t> Grind the reserved roasted tomatoes, onions and garlic cloves, the thyme leaves and the parsley sprig in the blender with enough chile soaking liquid to purée, then add to the Dutch oven.</a:t>
            </a:r>
          </a:p>
          <a:p>
            <a:r>
              <a:rPr lang="en-US" sz="1000" b="1" dirty="0">
                <a:solidFill>
                  <a:srgbClr val="231F20"/>
                </a:solidFill>
                <a:latin typeface="ff-meta-serif-web-pro"/>
              </a:rPr>
              <a:t>10. </a:t>
            </a:r>
            <a:r>
              <a:rPr lang="en-US" sz="1000" dirty="0">
                <a:solidFill>
                  <a:srgbClr val="231F20"/>
                </a:solidFill>
                <a:latin typeface="ff-meta-serif-web-pro"/>
              </a:rPr>
              <a:t>Crumble the fried tortilla into small pieces. Place the bolillo slices, tortilla pieces and plantain slices in the blender with 1 tablespoon of the salt. Add enough soaking liquid to blend. Add this to the Dutch oven. Add the chopped chocolate and stir until dissolved. Add sugar to taste.</a:t>
            </a:r>
          </a:p>
          <a:p>
            <a:r>
              <a:rPr lang="en-US" sz="1000" b="1" dirty="0">
                <a:solidFill>
                  <a:srgbClr val="231F20"/>
                </a:solidFill>
                <a:latin typeface="ff-meta-serif-web-pro"/>
              </a:rPr>
              <a:t>11.</a:t>
            </a:r>
            <a:r>
              <a:rPr lang="en-US" sz="1000" dirty="0">
                <a:solidFill>
                  <a:srgbClr val="231F20"/>
                </a:solidFill>
                <a:latin typeface="ff-meta-serif-web-pro"/>
              </a:rPr>
              <a:t> Stir constantly over medium heat until the sauce thickens to the desired consistency and becomes very dark. Strain the sauce through a fine sieve, in batches if necessary, and return to a clean pot. Failure to strain the sauce will result in an unpleasant texture filled with flecks of chile skin. Place the sauce over low heat. Discard remaining chile soaking liquid. Makes 10 cups of sauce.</a:t>
            </a:r>
          </a:p>
          <a:p>
            <a:r>
              <a:rPr lang="en-US" sz="1000" b="1" dirty="0">
                <a:solidFill>
                  <a:srgbClr val="231F20"/>
                </a:solidFill>
                <a:latin typeface="ff-meta-serif-web-pro"/>
              </a:rPr>
              <a:t>12.</a:t>
            </a:r>
            <a:r>
              <a:rPr lang="en-US" sz="1000" dirty="0">
                <a:solidFill>
                  <a:srgbClr val="231F20"/>
                </a:solidFill>
                <a:latin typeface="ff-meta-serif-web-pro"/>
              </a:rPr>
              <a:t> Wash the chicken pieces and place them in a large Dutch oven or stockpot. Add water to cover. Add the medium onion quarters, bay leaves, remaining 4 garlic cloves and remaining tablespoon salt. Bring to a boil, then turn down the heat and simmer for 20 minutes. Remove the chicken from the pot. Strain the stock and set aside.</a:t>
            </a:r>
          </a:p>
          <a:p>
            <a:r>
              <a:rPr lang="en-US" sz="1000" b="1" dirty="0">
                <a:solidFill>
                  <a:srgbClr val="231F20"/>
                </a:solidFill>
                <a:latin typeface="ff-meta-serif-web-pro"/>
              </a:rPr>
              <a:t>13.</a:t>
            </a:r>
            <a:r>
              <a:rPr lang="en-US" sz="1000" dirty="0">
                <a:solidFill>
                  <a:srgbClr val="231F20"/>
                </a:solidFill>
                <a:latin typeface="ff-meta-serif-web-pro"/>
              </a:rPr>
              <a:t> Place the chicken pieces into the pot with the mole sauce or, if there is not room, put the chicken in a large pot and pour in the sauce. Bring the sauce to a simmer and continue to cook until cooked through, an additional 15 to 20 minutes, adding stock as needed to thin the sauce. Reserve remaining stock for another use.</a:t>
            </a:r>
          </a:p>
          <a:p>
            <a:r>
              <a:rPr lang="en-US" sz="1000" b="1" dirty="0">
                <a:solidFill>
                  <a:srgbClr val="231F20"/>
                </a:solidFill>
                <a:latin typeface="ff-meta-serif-web-pro"/>
              </a:rPr>
              <a:t>14.</a:t>
            </a:r>
            <a:r>
              <a:rPr lang="en-US" sz="1000" dirty="0">
                <a:solidFill>
                  <a:srgbClr val="231F20"/>
                </a:solidFill>
                <a:latin typeface="ff-meta-serif-web-pro"/>
              </a:rPr>
              <a:t> To serve, place a serving of chicken on each plate and cover generously with mole sauce. Sprinkle with the remaining 2 tablespoons of sesame seeds. Drizzle crema on the chicken and around the plate. Serve with Mexican or white rice. Freeze leftover mole in an airtight container.</a:t>
            </a:r>
          </a:p>
        </p:txBody>
      </p:sp>
      <p:sp>
        <p:nvSpPr>
          <p:cNvPr id="4" name="Rectangle 3">
            <a:extLst>
              <a:ext uri="{FF2B5EF4-FFF2-40B4-BE49-F238E27FC236}">
                <a16:creationId xmlns:a16="http://schemas.microsoft.com/office/drawing/2014/main" id="{78776265-FFA0-1545-BFF5-60ECCCF3277B}"/>
              </a:ext>
            </a:extLst>
          </p:cNvPr>
          <p:cNvSpPr/>
          <p:nvPr/>
        </p:nvSpPr>
        <p:spPr>
          <a:xfrm>
            <a:off x="931070" y="6330522"/>
            <a:ext cx="6096000" cy="215444"/>
          </a:xfrm>
          <a:prstGeom prst="rect">
            <a:avLst/>
          </a:prstGeom>
        </p:spPr>
        <p:txBody>
          <a:bodyPr>
            <a:spAutoFit/>
          </a:bodyPr>
          <a:lstStyle/>
          <a:p>
            <a:pPr algn="r"/>
            <a:r>
              <a:rPr lang="en-US" sz="800" i="1" dirty="0">
                <a:solidFill>
                  <a:srgbClr val="231F20"/>
                </a:solidFill>
                <a:latin typeface="ff-meta-serif-web-pro"/>
              </a:rPr>
              <a:t>Recipe adapted from one by Jaime Martin del Campo and Ramiro Arvizu in the Los Angeles Times</a:t>
            </a:r>
            <a:endParaRPr lang="en-US" sz="800" dirty="0">
              <a:solidFill>
                <a:srgbClr val="231F20"/>
              </a:solidFill>
              <a:latin typeface="ff-meta-serif-web-pro"/>
            </a:endParaRPr>
          </a:p>
        </p:txBody>
      </p:sp>
      <p:pic>
        <p:nvPicPr>
          <p:cNvPr id="3074" name="Picture 2" descr="Image result for recipe for mole">
            <a:extLst>
              <a:ext uri="{FF2B5EF4-FFF2-40B4-BE49-F238E27FC236}">
                <a16:creationId xmlns:a16="http://schemas.microsoft.com/office/drawing/2014/main" id="{F4041AA6-23E6-B247-B989-FDE9A4ECA48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21052"/>
          <a:stretch/>
        </p:blipFill>
        <p:spPr bwMode="auto">
          <a:xfrm>
            <a:off x="359569" y="5337543"/>
            <a:ext cx="2283039" cy="1353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3513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12FBD6-55E8-EA4D-9130-9E725FB7A8C1}"/>
              </a:ext>
            </a:extLst>
          </p:cNvPr>
          <p:cNvSpPr txBox="1"/>
          <p:nvPr/>
        </p:nvSpPr>
        <p:spPr>
          <a:xfrm>
            <a:off x="-5166" y="378429"/>
            <a:ext cx="12192000" cy="1246495"/>
          </a:xfrm>
          <a:prstGeom prst="rect">
            <a:avLst/>
          </a:prstGeom>
          <a:noFill/>
        </p:spPr>
        <p:txBody>
          <a:bodyPr wrap="square" rtlCol="0">
            <a:spAutoFit/>
          </a:bodyPr>
          <a:lstStyle/>
          <a:p>
            <a:pPr algn="ctr"/>
            <a:r>
              <a:rPr lang="en-US" sz="2500" dirty="0">
                <a:solidFill>
                  <a:srgbClr val="002060"/>
                </a:solidFill>
                <a:latin typeface="American Typewriter" panose="02090604020004020304" pitchFamily="18" charset="77"/>
              </a:rPr>
              <a:t>While waiting for class, go to </a:t>
            </a:r>
          </a:p>
          <a:p>
            <a:pPr algn="ctr"/>
            <a:r>
              <a:rPr lang="en-US" sz="2500" dirty="0"/>
              <a:t>https://git-</a:t>
            </a:r>
            <a:r>
              <a:rPr lang="en-US" sz="2500" dirty="0" err="1"/>
              <a:t>scm.com</a:t>
            </a:r>
            <a:r>
              <a:rPr lang="en-US" sz="2500" dirty="0"/>
              <a:t>/downloads</a:t>
            </a:r>
          </a:p>
          <a:p>
            <a:pPr algn="ctr"/>
            <a:r>
              <a:rPr lang="en-US" sz="2500" dirty="0">
                <a:solidFill>
                  <a:srgbClr val="002060"/>
                </a:solidFill>
                <a:latin typeface="American Typewriter" panose="02090604020004020304" pitchFamily="18" charset="77"/>
              </a:rPr>
              <a:t>&amp; download the version of GIT for your computer’s operating system.</a:t>
            </a:r>
          </a:p>
        </p:txBody>
      </p:sp>
      <p:pic>
        <p:nvPicPr>
          <p:cNvPr id="5" name="Picture 4">
            <a:extLst>
              <a:ext uri="{FF2B5EF4-FFF2-40B4-BE49-F238E27FC236}">
                <a16:creationId xmlns:a16="http://schemas.microsoft.com/office/drawing/2014/main" id="{6BEE90DD-E56A-DE44-A0BD-117BFEE5F3E4}"/>
              </a:ext>
            </a:extLst>
          </p:cNvPr>
          <p:cNvPicPr>
            <a:picLocks noChangeAspect="1"/>
          </p:cNvPicPr>
          <p:nvPr/>
        </p:nvPicPr>
        <p:blipFill>
          <a:blip r:embed="rId2"/>
          <a:stretch>
            <a:fillRect/>
          </a:stretch>
        </p:blipFill>
        <p:spPr>
          <a:xfrm>
            <a:off x="2924756" y="2019681"/>
            <a:ext cx="6332155" cy="2606555"/>
          </a:xfrm>
          <a:prstGeom prst="rect">
            <a:avLst/>
          </a:prstGeom>
        </p:spPr>
      </p:pic>
      <p:cxnSp>
        <p:nvCxnSpPr>
          <p:cNvPr id="7" name="Straight Arrow Connector 6">
            <a:extLst>
              <a:ext uri="{FF2B5EF4-FFF2-40B4-BE49-F238E27FC236}">
                <a16:creationId xmlns:a16="http://schemas.microsoft.com/office/drawing/2014/main" id="{E90BEC58-155D-994C-898F-05FF0DA06222}"/>
              </a:ext>
            </a:extLst>
          </p:cNvPr>
          <p:cNvCxnSpPr>
            <a:cxnSpLocks/>
            <a:stCxn id="3" idx="2"/>
          </p:cNvCxnSpPr>
          <p:nvPr/>
        </p:nvCxnSpPr>
        <p:spPr>
          <a:xfrm flipH="1">
            <a:off x="5522563" y="1624924"/>
            <a:ext cx="568271" cy="1698034"/>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0A07912-C260-DD4A-8A96-D7D129E5516B}"/>
              </a:ext>
            </a:extLst>
          </p:cNvPr>
          <p:cNvCxnSpPr>
            <a:cxnSpLocks/>
            <a:stCxn id="3" idx="2"/>
          </p:cNvCxnSpPr>
          <p:nvPr/>
        </p:nvCxnSpPr>
        <p:spPr>
          <a:xfrm>
            <a:off x="6090834" y="1624924"/>
            <a:ext cx="0" cy="158349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FB08925-15EE-4040-BB97-0167EADB3DB6}"/>
              </a:ext>
            </a:extLst>
          </p:cNvPr>
          <p:cNvCxnSpPr>
            <a:cxnSpLocks/>
          </p:cNvCxnSpPr>
          <p:nvPr/>
        </p:nvCxnSpPr>
        <p:spPr>
          <a:xfrm>
            <a:off x="6090833" y="1624924"/>
            <a:ext cx="887610" cy="1358908"/>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1FE113EB-2E07-F744-AD85-FF21172BB833}"/>
              </a:ext>
            </a:extLst>
          </p:cNvPr>
          <p:cNvSpPr/>
          <p:nvPr/>
        </p:nvSpPr>
        <p:spPr>
          <a:xfrm>
            <a:off x="2326434" y="5265640"/>
            <a:ext cx="8416407" cy="861774"/>
          </a:xfrm>
          <a:prstGeom prst="rect">
            <a:avLst/>
          </a:prstGeom>
        </p:spPr>
        <p:txBody>
          <a:bodyPr wrap="none">
            <a:spAutoFit/>
          </a:bodyPr>
          <a:lstStyle/>
          <a:p>
            <a:pPr algn="ctr"/>
            <a:r>
              <a:rPr lang="en-US" sz="2500" dirty="0">
                <a:solidFill>
                  <a:srgbClr val="002060"/>
                </a:solidFill>
                <a:latin typeface="American Typewriter" panose="02090604020004020304" pitchFamily="18" charset="77"/>
              </a:rPr>
              <a:t>If you have time, install it using the instructions here:</a:t>
            </a:r>
          </a:p>
          <a:p>
            <a:pPr algn="ctr"/>
            <a:r>
              <a:rPr lang="en-US" sz="2500" dirty="0"/>
              <a:t>https://</a:t>
            </a:r>
            <a:r>
              <a:rPr lang="en-US" sz="2500" dirty="0" err="1"/>
              <a:t>datacarpentry.org</a:t>
            </a:r>
            <a:r>
              <a:rPr lang="en-US" sz="2500" dirty="0"/>
              <a:t>/semester-biology/computer-setup/</a:t>
            </a:r>
          </a:p>
        </p:txBody>
      </p:sp>
    </p:spTree>
    <p:extLst>
      <p:ext uri="{BB962C8B-B14F-4D97-AF65-F5344CB8AC3E}">
        <p14:creationId xmlns:p14="http://schemas.microsoft.com/office/powerpoint/2010/main" val="2994559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21163CE-E569-B443-9BE6-E0E4ED0E8A44}"/>
              </a:ext>
            </a:extLst>
          </p:cNvPr>
          <p:cNvSpPr txBox="1"/>
          <p:nvPr/>
        </p:nvSpPr>
        <p:spPr>
          <a:xfrm>
            <a:off x="427452" y="2083700"/>
            <a:ext cx="10948546" cy="2400657"/>
          </a:xfrm>
          <a:prstGeom prst="rect">
            <a:avLst/>
          </a:prstGeom>
          <a:noFill/>
        </p:spPr>
        <p:txBody>
          <a:bodyPr wrap="square" rtlCol="0">
            <a:spAutoFit/>
          </a:bodyPr>
          <a:lstStyle/>
          <a:p>
            <a:r>
              <a:rPr lang="en-US" sz="7500" dirty="0">
                <a:solidFill>
                  <a:srgbClr val="002060"/>
                </a:solidFill>
                <a:latin typeface="American Typewriter" panose="02090604020004020304" pitchFamily="18" charset="77"/>
              </a:rPr>
              <a:t>What is </a:t>
            </a:r>
          </a:p>
          <a:p>
            <a:r>
              <a:rPr lang="en-US" sz="7500" dirty="0">
                <a:latin typeface="American Typewriter" panose="02090604020004020304" pitchFamily="18" charset="77"/>
              </a:rPr>
              <a:t>‘Version Control’</a:t>
            </a:r>
            <a:r>
              <a:rPr lang="en-US" sz="7500" dirty="0">
                <a:solidFill>
                  <a:srgbClr val="002060"/>
                </a:solidFill>
                <a:latin typeface="American Typewriter" panose="02090604020004020304" pitchFamily="18" charset="77"/>
              </a:rPr>
              <a:t>?</a:t>
            </a:r>
          </a:p>
        </p:txBody>
      </p:sp>
    </p:spTree>
    <p:extLst>
      <p:ext uri="{BB962C8B-B14F-4D97-AF65-F5344CB8AC3E}">
        <p14:creationId xmlns:p14="http://schemas.microsoft.com/office/powerpoint/2010/main" val="3135408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A5B6240-8CD6-064A-A5FA-17121F8CA127}"/>
              </a:ext>
            </a:extLst>
          </p:cNvPr>
          <p:cNvPicPr>
            <a:picLocks noChangeAspect="1"/>
          </p:cNvPicPr>
          <p:nvPr/>
        </p:nvPicPr>
        <p:blipFill>
          <a:blip r:embed="rId2"/>
          <a:stretch>
            <a:fillRect/>
          </a:stretch>
        </p:blipFill>
        <p:spPr>
          <a:xfrm>
            <a:off x="3495555" y="0"/>
            <a:ext cx="5143500" cy="6858000"/>
          </a:xfrm>
          <a:prstGeom prst="rect">
            <a:avLst/>
          </a:prstGeom>
        </p:spPr>
      </p:pic>
    </p:spTree>
    <p:extLst>
      <p:ext uri="{BB962C8B-B14F-4D97-AF65-F5344CB8AC3E}">
        <p14:creationId xmlns:p14="http://schemas.microsoft.com/office/powerpoint/2010/main" val="36856254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1969</TotalTime>
  <Words>1704</Words>
  <Application>Microsoft Macintosh PowerPoint</Application>
  <PresentationFormat>Widescreen</PresentationFormat>
  <Paragraphs>142</Paragraphs>
  <Slides>23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American Typewriter</vt:lpstr>
      <vt:lpstr>Arial</vt:lpstr>
      <vt:lpstr>Calibri</vt:lpstr>
      <vt:lpstr>Calibri Light</vt:lpstr>
      <vt:lpstr>Corbel</vt:lpstr>
      <vt:lpstr>Courier New</vt:lpstr>
      <vt:lpstr>ff-meta-serif-web-pro</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Bruna, Emilio M.</dc:creator>
  <cp:lastModifiedBy>Bruna, Emilio M.</cp:lastModifiedBy>
  <cp:revision>50</cp:revision>
  <dcterms:created xsi:type="dcterms:W3CDTF">2019-03-10T14:55:05Z</dcterms:created>
  <dcterms:modified xsi:type="dcterms:W3CDTF">2021-02-07T05:26:59Z</dcterms:modified>
</cp:coreProperties>
</file>